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300" r:id="rId6"/>
    <p:sldId id="314" r:id="rId7"/>
    <p:sldId id="293" r:id="rId8"/>
    <p:sldId id="308" r:id="rId9"/>
    <p:sldId id="309" r:id="rId10"/>
    <p:sldId id="310" r:id="rId11"/>
    <p:sldId id="305" r:id="rId12"/>
    <p:sldId id="285" r:id="rId13"/>
    <p:sldId id="307" r:id="rId14"/>
    <p:sldId id="311" r:id="rId15"/>
    <p:sldId id="268" r:id="rId16"/>
    <p:sldId id="312" r:id="rId17"/>
    <p:sldId id="313" r:id="rId18"/>
    <p:sldId id="271" r:id="rId19"/>
    <p:sldId id="288" r:id="rId20"/>
    <p:sldId id="260" r:id="rId21"/>
    <p:sldId id="282" r:id="rId22"/>
    <p:sldId id="290" r:id="rId23"/>
    <p:sldId id="299" r:id="rId24"/>
    <p:sldId id="275" r:id="rId25"/>
    <p:sldId id="276" r:id="rId26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25" autoAdjust="0"/>
  </p:normalViewPr>
  <p:slideViewPr>
    <p:cSldViewPr snapToGrid="0">
      <p:cViewPr varScale="1">
        <p:scale>
          <a:sx n="39" d="100"/>
          <a:sy n="39" d="100"/>
        </p:scale>
        <p:origin x="52" y="82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#\ ##0\ "zł"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##0\ &quot;zł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Sprzedaż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6C-4D0F-A514-BA5C4F6118C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6C-4D0F-A514-BA5C4F6118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6C-4D0F-A514-BA5C4F6118CB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6C-4D0F-A514-BA5C4F6118CB}"/>
              </c:ext>
            </c:extLst>
          </c:dPt>
          <c:cat>
            <c:strRef>
              <c:f>Sheet1!$A$2:$A$5</c:f>
              <c:strCache>
                <c:ptCount val="4"/>
                <c:pt idx="0">
                  <c:v>1. kwartał</c:v>
                </c:pt>
                <c:pt idx="1">
                  <c:v>2. kwartał</c:v>
                </c:pt>
                <c:pt idx="2">
                  <c:v>3. kwartał</c:v>
                </c:pt>
                <c:pt idx="3">
                  <c:v>4. kwartał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6C-4D0F-A514-BA5C4F611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Sprzedaż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43-438F-81C2-07499DA1928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43-438F-81C2-07499DA192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43-438F-81C2-07499DA1928A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43-438F-81C2-07499DA1928A}"/>
              </c:ext>
            </c:extLst>
          </c:dPt>
          <c:cat>
            <c:strRef>
              <c:f>Sheet1!$A$2:$A$5</c:f>
              <c:strCache>
                <c:ptCount val="4"/>
                <c:pt idx="0">
                  <c:v>1. kwartał</c:v>
                </c:pt>
                <c:pt idx="1">
                  <c:v>2. kwartał</c:v>
                </c:pt>
                <c:pt idx="2">
                  <c:v>3. kwartał</c:v>
                </c:pt>
                <c:pt idx="3">
                  <c:v>4. kwartał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43-438F-81C2-07499DA19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Sprzedaż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69-4D04-8954-CAFE3DCD625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69-4D04-8954-CAFE3DCD62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69-4D04-8954-CAFE3DCD6253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69-4D04-8954-CAFE3DCD6253}"/>
              </c:ext>
            </c:extLst>
          </c:dPt>
          <c:cat>
            <c:strRef>
              <c:f>Sheet1!$A$2:$A$5</c:f>
              <c:strCache>
                <c:ptCount val="4"/>
                <c:pt idx="0">
                  <c:v>1. kwartał</c:v>
                </c:pt>
                <c:pt idx="1">
                  <c:v>2. kwartał</c:v>
                </c:pt>
                <c:pt idx="2">
                  <c:v>3. kwartał</c:v>
                </c:pt>
                <c:pt idx="3">
                  <c:v>4. kwartał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69-4D04-8954-CAFE3DCD6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Sprzedaż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9D-4F58-9368-2044BEFDA30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9D-4F58-9368-2044BEFDA3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A9D-4F58-9368-2044BEFDA30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9D-4F58-9368-2044BEFDA305}"/>
              </c:ext>
            </c:extLst>
          </c:dPt>
          <c:cat>
            <c:strRef>
              <c:f>Sheet1!$A$2:$A$5</c:f>
              <c:strCache>
                <c:ptCount val="4"/>
                <c:pt idx="0">
                  <c:v>1. kwartał</c:v>
                </c:pt>
                <c:pt idx="1">
                  <c:v>2. kwartał</c:v>
                </c:pt>
                <c:pt idx="2">
                  <c:v>3. kwartał</c:v>
                </c:pt>
                <c:pt idx="3">
                  <c:v>4. kwartał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9D-4F58-9368-2044BEFDA3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E5B10C-70D4-4AE0-B4C5-711AF6B366A4}" type="datetime1">
              <a:rPr lang="pl-PL" smtClean="0"/>
              <a:t>17.10.2024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3AEE5-2AB2-4F3D-BA24-0CCEB3A2A346}" type="datetime1">
              <a:rPr lang="pl-PL" smtClean="0"/>
              <a:pPr/>
              <a:t>17.10.2024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18E0B9-48E4-499D-93B2-B07D00395BA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593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655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934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2269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409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5833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7465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7817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25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0935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794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9442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1817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8222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18E0B9-48E4-499D-93B2-B07D00395BAC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455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32EF9-689A-0C3F-98F2-9A67BD79F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E9F0F28-92A2-CF9D-F804-3FD0EC150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AA52A6C-6DC4-AC9C-1119-EBDF00E2D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9B8804D-9AB3-BBCE-9391-53D5A123E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31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783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727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444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9005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484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103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mówienie ryn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/>
            </a:lvl1pPr>
          </a:lstStyle>
          <a:p>
            <a:pPr rtl="0"/>
            <a:r>
              <a:rPr lang="pl-PL" noProof="0"/>
              <a:t>Kliknij, aby dodać obraz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Podtytuł</a:t>
            </a:r>
          </a:p>
        </p:txBody>
      </p:sp>
      <p:sp>
        <p:nvSpPr>
          <p:cNvPr id="18" name="Tekst — symbol zastępczy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20" name="Tekst — symbol zastępczy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Podtytuł</a:t>
            </a:r>
          </a:p>
        </p:txBody>
      </p:sp>
      <p:sp>
        <p:nvSpPr>
          <p:cNvPr id="21" name="Tekst — symbol zastępczy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 rynkow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 — symbol zastępczy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noProof="0"/>
              <a:t>1</a:t>
            </a:r>
          </a:p>
        </p:txBody>
      </p:sp>
      <p:sp>
        <p:nvSpPr>
          <p:cNvPr id="22" name="Tekst — symbol zastępczy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noProof="0"/>
              <a:t>2</a:t>
            </a:r>
          </a:p>
        </p:txBody>
      </p:sp>
      <p:sp>
        <p:nvSpPr>
          <p:cNvPr id="23" name="Tekst — symbol zastępczy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noProof="0"/>
              <a:t>3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8" name="Obraz — symbol zastępczy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1" name="Obraz — symbol zastępczy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4" name="Tekst — symbol zastępczy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l-PL" noProof="0"/>
              <a:t>Nagłówek sekcji</a:t>
            </a:r>
          </a:p>
        </p:txBody>
      </p:sp>
      <p:sp>
        <p:nvSpPr>
          <p:cNvPr id="24" name="Tekst — symbol zastępczy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l-PL" noProof="0"/>
              <a:t>Nagłówek sekcji</a:t>
            </a:r>
          </a:p>
        </p:txBody>
      </p:sp>
      <p:sp>
        <p:nvSpPr>
          <p:cNvPr id="29" name="Tekst — symbol zastępczy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l-PL" noProof="0"/>
              <a:t>Nagłówek sekcji</a:t>
            </a:r>
          </a:p>
        </p:txBody>
      </p:sp>
      <p:sp>
        <p:nvSpPr>
          <p:cNvPr id="19" name="Zawartość — symbol zastępczy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27" name="Zawartość — symbol zastępczy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30" name="Zawartość — symbol zastępczy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17" name="Data — symbol zastępczy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w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l-PL" noProof="0"/>
              <a:t>TYTUŁ ĆWIARTKI</a:t>
            </a:r>
          </a:p>
        </p:txBody>
      </p:sp>
      <p:sp>
        <p:nvSpPr>
          <p:cNvPr id="12" name="Tekst — symbol zastępczy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l-PL" noProof="0"/>
              <a:t>TYTUŁ ĆWIARTKI</a:t>
            </a:r>
          </a:p>
        </p:txBody>
      </p:sp>
      <p:sp>
        <p:nvSpPr>
          <p:cNvPr id="13" name="Tekst — symbol zastępczy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l-PL" noProof="0"/>
              <a:t>TYTUŁ ĆWIARTKI</a:t>
            </a:r>
          </a:p>
        </p:txBody>
      </p:sp>
      <p:sp>
        <p:nvSpPr>
          <p:cNvPr id="11" name="Tekst — symbol zastępczy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l-PL" noProof="0"/>
              <a:t>TYTUŁ ĆWIARTKI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Dowolny kształt: Kształt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25" name="Dowolny kształt: Kształt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22" name="Dowolny kształt: Kształt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 noProof="0"/>
            </a:p>
          </p:txBody>
        </p:sp>
      </p:grpSp>
      <p:sp>
        <p:nvSpPr>
          <p:cNvPr id="27" name="Data — symbol zastępczy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a rozwoj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3" name="Tekst — symbol zastępczy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8" name="Tekst — symbol zastępczy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0" name="Tekst — symbol zastępczy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1" name="Tekst — symbol zastępczy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wykre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ś cza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4" name="Tekst — symbol zastępczy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Tytuł elementu</a:t>
            </a:r>
          </a:p>
        </p:txBody>
      </p:sp>
      <p:sp>
        <p:nvSpPr>
          <p:cNvPr id="38" name="Tekst — symbol zastępczy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39" name="Tekst — symbol zastępczy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0" name="Tekst — symbol zastępczy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1" name="Tekst — symbol zastępczy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2" name="Tekst — symbol zastępczy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4" name="Tekst — symbol zastępczy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5" name="Tekst — symbol zastępczy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6" name="Tekst — symbol zastępczy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8" name="Tekst — symbol zastępczy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9" name="Tekst — symbol zastępczy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7" name="Tekst — symbol zastępczy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0" name="Tekst — symbol zastępczy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1" name="Tekst — symbol zastępczy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3" name="Tekst — symbol zastępczy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52" name="Tekst — symbol zastępczy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3" name="Tekst — symbol zastępczy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4" name="Tekst — symbol zastępczy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5" name="Tekst — symbol zastępczy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6" name="Tekst — symbol zastępczy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7" name="Tekst — symbol zastępczy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8" name="Tekst — symbol zastępczy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0" name="Tekst — symbol zastępczy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1" name="Tekst — symbol zastępczy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9" name="Tekst — symbol zastępczy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2" name="Tekst — symbol zastępczy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3" name="Tekst — symbol zastępczy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a — symbol zastępczy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ja zespoł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2" name="Tekst — symbol zastępczy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3" name="Tekst — symbol zastępczy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4" name="Obraz — symbol zastępczy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5" name="Tekst — symbol zastępczy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6" name="Tekst — symbol zastępczy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7" name="Obraz — symbol zastępczy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8" name="Tekst — symbol zastępczy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9" name="Tekst — symbol zastępczy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ja zespoł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1" name="Obraz — symbol zastępczy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2" name="Tekst — symbol zastępczy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3" name="Tekst — symbol zastępczy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4" name="Obraz — symbol zastępczy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5" name="Tekst — symbol zastępczy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6" name="Tekst — symbol zastępczy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7" name="Obraz — symbol zastępczy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8" name="Tekst — symbol zastępczy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9" name="Tekst — symbol zastępczy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44" name="Obraz — symbol zastępczy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5" name="Tekst — symbol zastępczy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46" name="Tekst — symbol zastępczy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47" name="Obraz — symbol zastępczy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8" name="Tekst — symbol zastępczy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49" name="Tekst — symbol zastępczy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50" name="Obraz — symbol zastępczy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1" name="Tekst — symbol zastępczy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52" name="Tekst — symbol zastępczy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53" name="Obraz — symbol zastępczy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4" name="Tekst — symbol zastępczy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Times New Roman" panose="02020603050405020304" pitchFamily="18" charset="0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55" name="Tekst — symbol zastępczy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s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4" name="Zawartość — symbol zastępczy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l-PL" noProof="0"/>
              <a:t>Dodaj zawartość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9" name="Tekst — symbol zastępczy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10" name="Tekst — symbol zastępczy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28" name="Zawartość — symbol zastępczy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l-PL" noProof="0"/>
              <a:t>Dodaj zawartość</a:t>
            </a:r>
          </a:p>
        </p:txBody>
      </p:sp>
      <p:sp>
        <p:nvSpPr>
          <p:cNvPr id="30" name="Tekst — symbol zastępczy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31" name="Tekst — symbol zastępczy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32" name="Tekst — symbol zastępczy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29" name="Zawartość — symbol zastępczy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l-PL" noProof="0"/>
              <a:t>Dodaj zawartość</a:t>
            </a:r>
          </a:p>
        </p:txBody>
      </p:sp>
      <p:sp>
        <p:nvSpPr>
          <p:cNvPr id="34" name="Tekst — symbol zastępczy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35" name="Tekst — symbol zastępczy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36" name="Tekst — symbol zastępczy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42" name="Zawartość — symbol zastępczy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pl-PL" noProof="0"/>
              <a:t>Dodaj zawartość</a:t>
            </a:r>
          </a:p>
        </p:txBody>
      </p:sp>
      <p:sp>
        <p:nvSpPr>
          <p:cNvPr id="38" name="Tekst — symbol zastępczy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39" name="Tekst — symbol zastępczy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Tytuł sekcji</a:t>
            </a:r>
          </a:p>
        </p:txBody>
      </p:sp>
      <p:sp>
        <p:nvSpPr>
          <p:cNvPr id="40" name="Tekst — symbol zastępczy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l-PL" noProof="0"/>
              <a:t>Opis sekcji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 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ziękuj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Obraz — symbol zastępczy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umna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1" name="Tekst — symbol zastępczy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32" name="Tekst — symbol zastępczy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3" name="Tekst — symbol zastępczy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34" name="Tekst — symbol zastępczy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4" name="Tekst — symbol zastępczy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9" name="Tekst — symbol zastępczy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0" name="Tekst — symbol zastępczy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1" name="Tekst — symbol zastępczy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endParaRPr lang="pl-PL" noProof="0"/>
          </a:p>
        </p:txBody>
      </p:sp>
      <p:sp>
        <p:nvSpPr>
          <p:cNvPr id="15" name="Obraz — symbol zastępczy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związ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4" name="Tekst — symbol zastępczy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0" name="Tekst — symbol zastępczy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3" name="Tekst — symbol zastępczy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4" name="Tekst — symbol zastępczy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5" name="Tekst — symbol zastępczy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Tekst — symbol zastępczy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mówienie produk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4" name="Tekst — symbol zastępczy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9" name="Tekst — symbol zastępczy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0" name="Tekst — symbol zastępczy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1" name="Tekst — symbol zastępczy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18" name="Stopka — symbol zastępczy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23" name="Numer slajdu — symbol zastępczy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i 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ział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biznes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8" name="Obraz — symbol zastępczy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l-PL" noProof="0"/>
              <a:t>Kliknij ikonę, aby dodać obraz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Punktor 2</a:t>
            </a:r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punktu</a:t>
            </a:r>
          </a:p>
        </p:txBody>
      </p:sp>
      <p:sp>
        <p:nvSpPr>
          <p:cNvPr id="19" name="Obraz — symbol zastępczy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l-PL" noProof="0"/>
              <a:t>Kliknij ikonę, aby dodać obraz</a:t>
            </a:r>
          </a:p>
        </p:txBody>
      </p:sp>
      <p:sp>
        <p:nvSpPr>
          <p:cNvPr id="11" name="Tekst — symbol zastępczy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Punktor 3</a:t>
            </a:r>
          </a:p>
        </p:txBody>
      </p:sp>
      <p:sp>
        <p:nvSpPr>
          <p:cNvPr id="12" name="Tekst — symbol zastępczy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punktu</a:t>
            </a:r>
          </a:p>
        </p:txBody>
      </p:sp>
      <p:sp>
        <p:nvSpPr>
          <p:cNvPr id="20" name="Obraz — symbol zastępczy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l-PL" noProof="0"/>
              <a:t>Kliknij ikonę, aby dodać obraz</a:t>
            </a:r>
          </a:p>
        </p:txBody>
      </p:sp>
      <p:sp>
        <p:nvSpPr>
          <p:cNvPr id="13" name="Tekst — symbol zastępczy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pl-PL" noProof="0"/>
              <a:t>Punktor 4</a:t>
            </a:r>
          </a:p>
        </p:txBody>
      </p:sp>
      <p:sp>
        <p:nvSpPr>
          <p:cNvPr id="14" name="Tekst — symbol zastępczy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l-PL" noProof="0"/>
              <a:t>Opis punktu</a:t>
            </a:r>
          </a:p>
        </p:txBody>
      </p:sp>
      <p:sp>
        <p:nvSpPr>
          <p:cNvPr id="15" name="Data — symbol zastępczy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kurenc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Zdjęcie czterech kaktusów w doniczkach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/>
          <a:lstStyle/>
          <a:p>
            <a:pPr rtl="0"/>
            <a:r>
              <a:rPr lang="en-AU" noProof="0" dirty="0"/>
              <a:t>WebM8s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Mobile </a:t>
            </a:r>
            <a:r>
              <a:rPr lang="pl-PL" dirty="0" err="1"/>
              <a:t>application</a:t>
            </a:r>
            <a:r>
              <a:rPr lang="pl-PL" dirty="0"/>
              <a:t> to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friends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Obraz — symbol zastępczy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Omówienie rynku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3 mld PLN</a:t>
            </a:r>
            <a:endParaRPr lang="pl-PL" dirty="0"/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Szansa tworzenia</a:t>
            </a:r>
          </a:p>
          <a:p>
            <a:pPr rtl="0"/>
            <a:r>
              <a:rPr lang="pl-PL"/>
              <a:t>W pełni inkluzywny rynek</a:t>
            </a:r>
          </a:p>
          <a:p>
            <a:pPr rtl="0"/>
            <a:r>
              <a:rPr lang="pl-PL"/>
              <a:t>Całkowity zasięg rynkowy</a:t>
            </a:r>
            <a:endParaRPr lang="pl-PL" dirty="0"/>
          </a:p>
        </p:txBody>
      </p:sp>
      <p:sp>
        <p:nvSpPr>
          <p:cNvPr id="42" name="Data — symbol zastępczy 41">
            <a:extLst>
              <a:ext uri="{FF2B5EF4-FFF2-40B4-BE49-F238E27FC236}">
                <a16:creationId xmlns:a16="http://schemas.microsoft.com/office/drawing/2014/main" id="{916DDA26-131E-46AD-ADAE-F0E710EAF3D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  <a:endParaRPr lang="pl-PL" dirty="0"/>
          </a:p>
        </p:txBody>
      </p:sp>
      <p:sp>
        <p:nvSpPr>
          <p:cNvPr id="114" name="Tekst — symbol zastępczy 113">
            <a:extLst>
              <a:ext uri="{FF2B5EF4-FFF2-40B4-BE49-F238E27FC236}">
                <a16:creationId xmlns:a16="http://schemas.microsoft.com/office/drawing/2014/main" id="{B51B89C9-6212-44BC-8654-817139EF8D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 rtlCol="0"/>
          <a:lstStyle/>
          <a:p>
            <a:pPr rtl="0"/>
            <a:r>
              <a:rPr lang="pl-PL"/>
              <a:t>2 mld PLN</a:t>
            </a:r>
            <a:endParaRPr lang="pl-PL" dirty="0"/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 noProof="1"/>
              <a:t>Swoboda innowacji</a:t>
            </a:r>
            <a:endParaRPr lang="pl-PL"/>
          </a:p>
          <a:p>
            <a:pPr rtl="0"/>
            <a:r>
              <a:rPr lang="pl-PL" noProof="1"/>
              <a:t>Selektywnie inkluzywny rynek</a:t>
            </a:r>
          </a:p>
          <a:p>
            <a:pPr rtl="0"/>
            <a:r>
              <a:rPr lang="pl-PL" noProof="1"/>
              <a:t>Użyteczny, dostępny rynek</a:t>
            </a:r>
          </a:p>
          <a:p>
            <a:pPr rtl="0"/>
            <a:endParaRPr lang="pl-PL" noProof="1"/>
          </a:p>
        </p:txBody>
      </p:sp>
      <p:sp>
        <p:nvSpPr>
          <p:cNvPr id="43" name="Stopka — symbol zastępczy 42">
            <a:extLst>
              <a:ext uri="{FF2B5EF4-FFF2-40B4-BE49-F238E27FC236}">
                <a16:creationId xmlns:a16="http://schemas.microsoft.com/office/drawing/2014/main" id="{3F77F960-EB31-4698-AB82-5583AF66D3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 rtlCol="0"/>
          <a:lstStyle/>
          <a:p>
            <a:pPr rtl="0"/>
            <a:r>
              <a:rPr lang="pl-PL"/>
              <a:t>1 mld PLN</a:t>
            </a:r>
            <a:endParaRPr lang="pl-PL" dirty="0"/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 rtlCol="0"/>
          <a:lstStyle/>
          <a:p>
            <a:pPr rtl="0"/>
            <a:r>
              <a:rPr lang="pl-PL" noProof="1"/>
              <a:t>Niewielka konkurencja</a:t>
            </a:r>
          </a:p>
          <a:p>
            <a:pPr rtl="0"/>
            <a:r>
              <a:rPr lang="pl-PL" noProof="1"/>
              <a:t>Specjalnie ukierunkowany rynek</a:t>
            </a:r>
          </a:p>
          <a:p>
            <a:pPr rtl="0"/>
            <a:r>
              <a:rPr lang="pl-PL" noProof="1"/>
              <a:t>Użyteczny, osiągalny rynek</a:t>
            </a:r>
            <a:endParaRPr lang="pl-PL"/>
          </a:p>
          <a:p>
            <a:pPr rtl="0"/>
            <a:endParaRPr lang="pl-PL" dirty="0"/>
          </a:p>
        </p:txBody>
      </p:sp>
      <p:sp>
        <p:nvSpPr>
          <p:cNvPr id="44" name="Numer slajdu — symbol zastępczy 43">
            <a:extLst>
              <a:ext uri="{FF2B5EF4-FFF2-40B4-BE49-F238E27FC236}">
                <a16:creationId xmlns:a16="http://schemas.microsoft.com/office/drawing/2014/main" id="{3E790E42-CF88-4BBB-827D-12B6E23D93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ytuł 113">
            <a:extLst>
              <a:ext uri="{FF2B5EF4-FFF2-40B4-BE49-F238E27FC236}">
                <a16:creationId xmlns:a16="http://schemas.microsoft.com/office/drawing/2014/main" id="{6995B2A1-4F72-48EE-BA20-8B2BA762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 dirty="0"/>
              <a:t>Porównanie rynkowe</a:t>
            </a:r>
          </a:p>
        </p:txBody>
      </p:sp>
      <p:sp>
        <p:nvSpPr>
          <p:cNvPr id="37" name="Tekst — symbol zastępczy 36">
            <a:extLst>
              <a:ext uri="{FF2B5EF4-FFF2-40B4-BE49-F238E27FC236}">
                <a16:creationId xmlns:a16="http://schemas.microsoft.com/office/drawing/2014/main" id="{DE5575D4-5623-4536-A1FD-88DC9E69B7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6593" y="2207455"/>
            <a:ext cx="1351811" cy="109728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l-PL" dirty="0"/>
              <a:t>3 mld zł</a:t>
            </a:r>
          </a:p>
        </p:txBody>
      </p:sp>
      <p:pic>
        <p:nvPicPr>
          <p:cNvPr id="18" name="Obraz — symbol zastępczy 17" descr="zdjęcie sukulentów w białych doniczkach&#10;">
            <a:extLst>
              <a:ext uri="{FF2B5EF4-FFF2-40B4-BE49-F238E27FC236}">
                <a16:creationId xmlns:a16="http://schemas.microsoft.com/office/drawing/2014/main" id="{02723B88-7DAA-44B0-BC66-1F112DBA6E5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2202883"/>
            <a:ext cx="1106424" cy="1106424"/>
          </a:xfrm>
        </p:spPr>
      </p:pic>
      <p:sp>
        <p:nvSpPr>
          <p:cNvPr id="2" name="Tekst — symbol zastępczy 1">
            <a:extLst>
              <a:ext uri="{FF2B5EF4-FFF2-40B4-BE49-F238E27FC236}">
                <a16:creationId xmlns:a16="http://schemas.microsoft.com/office/drawing/2014/main" id="{777BB92B-9C2F-4032-B64E-458859DF6B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3048" y="2207455"/>
            <a:ext cx="3657600" cy="1097280"/>
          </a:xfrm>
          <a:ln>
            <a:noFill/>
          </a:ln>
        </p:spPr>
        <p:txBody>
          <a:bodyPr rtlCol="0"/>
          <a:lstStyle/>
          <a:p>
            <a:pPr rtl="0"/>
            <a:r>
              <a:rPr lang="pl-PL" dirty="0"/>
              <a:t>Szansa tworzenia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4C713243-B120-4978-9267-A70B93886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0648" y="2207455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pl-PL" noProof="1"/>
              <a:t>Zasięg rynkowy</a:t>
            </a:r>
          </a:p>
        </p:txBody>
      </p:sp>
      <p:sp>
        <p:nvSpPr>
          <p:cNvPr id="38" name="Tekst — symbol zastępczy 37">
            <a:extLst>
              <a:ext uri="{FF2B5EF4-FFF2-40B4-BE49-F238E27FC236}">
                <a16:creationId xmlns:a16="http://schemas.microsoft.com/office/drawing/2014/main" id="{9AB7232E-DE0F-4109-BB7B-0865DD7888E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466592" y="3559605"/>
            <a:ext cx="1353313" cy="109728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l-PL" dirty="0"/>
              <a:t>2 mld zł</a:t>
            </a:r>
          </a:p>
        </p:txBody>
      </p:sp>
      <p:pic>
        <p:nvPicPr>
          <p:cNvPr id="20" name="Obraz — symbol zastępczy 19" descr="zdjęcie różnych sukulentów z góry">
            <a:extLst>
              <a:ext uri="{FF2B5EF4-FFF2-40B4-BE49-F238E27FC236}">
                <a16:creationId xmlns:a16="http://schemas.microsoft.com/office/drawing/2014/main" id="{117F462D-33B3-4F83-A197-62750015DDDF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3555033"/>
            <a:ext cx="1106424" cy="1106424"/>
          </a:xfrm>
        </p:spPr>
      </p:pic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5F193562-19B1-4623-A459-077D94AB03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13048" y="3559605"/>
            <a:ext cx="3657600" cy="1097280"/>
          </a:xfrm>
        </p:spPr>
        <p:txBody>
          <a:bodyPr rtlCol="0"/>
          <a:lstStyle/>
          <a:p>
            <a:pPr rtl="0"/>
            <a:r>
              <a:rPr lang="pl-PL" dirty="0"/>
              <a:t>Swoboda innowacji</a:t>
            </a:r>
          </a:p>
        </p:txBody>
      </p:sp>
      <p:sp>
        <p:nvSpPr>
          <p:cNvPr id="12" name="Zawartość — symbol zastępczy 11">
            <a:extLst>
              <a:ext uri="{FF2B5EF4-FFF2-40B4-BE49-F238E27FC236}">
                <a16:creationId xmlns:a16="http://schemas.microsoft.com/office/drawing/2014/main" id="{B04251DE-984F-4F96-B658-96234EEBAA6C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7470648" y="3559605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Użyteczny rynek</a:t>
            </a:r>
          </a:p>
        </p:txBody>
      </p:sp>
      <p:sp>
        <p:nvSpPr>
          <p:cNvPr id="39" name="Tekst — symbol zastępczy 38">
            <a:extLst>
              <a:ext uri="{FF2B5EF4-FFF2-40B4-BE49-F238E27FC236}">
                <a16:creationId xmlns:a16="http://schemas.microsoft.com/office/drawing/2014/main" id="{971325E6-8BA7-4684-9CAF-F9CC24E884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466592" y="4905756"/>
            <a:ext cx="1353314" cy="109728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l-PL" dirty="0"/>
              <a:t>1 mld zł</a:t>
            </a:r>
          </a:p>
        </p:txBody>
      </p:sp>
      <p:pic>
        <p:nvPicPr>
          <p:cNvPr id="22" name="Obraz — symbol zastępczy 21" descr="zdjęcie poukładanych &#10;ceramicznych doniczek">
            <a:extLst>
              <a:ext uri="{FF2B5EF4-FFF2-40B4-BE49-F238E27FC236}">
                <a16:creationId xmlns:a16="http://schemas.microsoft.com/office/drawing/2014/main" id="{9741A0BC-A474-40EB-8401-F1E47E57D13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4901184"/>
            <a:ext cx="1106424" cy="1106424"/>
          </a:xfrm>
        </p:spPr>
      </p:pic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180CE0EB-9AF8-4582-8833-ADF066F1F69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3048" y="4905756"/>
            <a:ext cx="3657600" cy="1097280"/>
          </a:xfrm>
        </p:spPr>
        <p:txBody>
          <a:bodyPr rtlCol="0"/>
          <a:lstStyle/>
          <a:p>
            <a:pPr rtl="0"/>
            <a:r>
              <a:rPr lang="pl-PL" dirty="0"/>
              <a:t>Niewielka konkurencja</a:t>
            </a:r>
          </a:p>
        </p:txBody>
      </p:sp>
      <p:sp>
        <p:nvSpPr>
          <p:cNvPr id="15" name="Zawartość — symbol zastępczy 14">
            <a:extLst>
              <a:ext uri="{FF2B5EF4-FFF2-40B4-BE49-F238E27FC236}">
                <a16:creationId xmlns:a16="http://schemas.microsoft.com/office/drawing/2014/main" id="{E7443081-2C62-412D-A062-499CDB206E47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7470648" y="4905756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pl-PL" noProof="1"/>
              <a:t>Osiągalny rynek</a:t>
            </a:r>
            <a:endParaRPr lang="pl-PL" dirty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73B7B03-D1D1-4992-B605-84EC6CA56062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dirty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D1AE1DB-13CC-42B4-8C75-FA8B6C4C09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dirty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DAE2ADF-7F82-4651-9A28-7A902C9BD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841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/>
          <a:p>
            <a:pPr rtl="0"/>
            <a:r>
              <a:rPr lang="pl-PL"/>
              <a:t>NASZA KONKURENCJA</a:t>
            </a:r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rtlCol="0"/>
          <a:lstStyle/>
          <a:p>
            <a:pPr rtl="0"/>
            <a:r>
              <a:rPr lang="pl-PL"/>
              <a:t>Contoso</a:t>
            </a:r>
            <a:endParaRPr lang="pl-PL" dirty="0"/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 noProof="1"/>
              <a:t>Cena naszego produktu jest niższa niż cena innych firm na rynku</a:t>
            </a:r>
          </a:p>
          <a:p>
            <a:pPr rtl="0"/>
            <a:r>
              <a:rPr lang="pl-PL" noProof="1"/>
              <a:t>Projekt jest prosty i łatwy w użyciu w porównaniu ze złożonymi projektami konkurencji</a:t>
            </a:r>
          </a:p>
          <a:p>
            <a:pPr rtl="0"/>
            <a:r>
              <a:rPr lang="pl-PL" noProof="1"/>
              <a:t>Dostępność jest główną zaletą naszego produktu dla klientów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</p:spPr>
        <p:txBody>
          <a:bodyPr rtlCol="0"/>
          <a:lstStyle/>
          <a:p>
            <a:pPr rtl="0"/>
            <a:r>
              <a:rPr lang="pl-PL"/>
              <a:t>Konkurenci</a:t>
            </a:r>
            <a:endParaRPr lang="pl-PL" dirty="0"/>
          </a:p>
        </p:txBody>
      </p:sp>
      <p:sp>
        <p:nvSpPr>
          <p:cNvPr id="15" name="Zawartość — symbol zastępczy 14">
            <a:extLst>
              <a:ext uri="{FF2B5EF4-FFF2-40B4-BE49-F238E27FC236}">
                <a16:creationId xmlns:a16="http://schemas.microsoft.com/office/drawing/2014/main" id="{6EDB25FB-2007-49B3-B10C-DDDE76E45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 rtlCol="0"/>
          <a:lstStyle/>
          <a:p>
            <a:pPr rtl="0"/>
            <a:r>
              <a:rPr lang="pl-PL"/>
              <a:t>Produkt firmy A jest droższy</a:t>
            </a:r>
          </a:p>
          <a:p>
            <a:pPr rtl="0"/>
            <a:r>
              <a:rPr lang="pl-PL"/>
              <a:t>Produkt firmy B i C jest kosztowny i niewygodny w użyciu</a:t>
            </a:r>
          </a:p>
          <a:p>
            <a:pPr rtl="0"/>
            <a:r>
              <a:rPr lang="pl-PL"/>
              <a:t>Produkt firmy D i E jest tani, ale niewygodny w użyciu</a:t>
            </a:r>
            <a:endParaRPr lang="pl-PL" dirty="0"/>
          </a:p>
        </p:txBody>
      </p:sp>
      <p:pic>
        <p:nvPicPr>
          <p:cNvPr id="24" name="Obraz — symbol zastępczy 23" descr="zdjęcie różnych sukulentów">
            <a:extLst>
              <a:ext uri="{FF2B5EF4-FFF2-40B4-BE49-F238E27FC236}">
                <a16:creationId xmlns:a16="http://schemas.microsoft.com/office/drawing/2014/main" id="{147E9A8B-CB18-4B11-85BF-ECE4A7B2F0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8" name="Data — symbol zastępczy 47">
            <a:extLst>
              <a:ext uri="{FF2B5EF4-FFF2-40B4-BE49-F238E27FC236}">
                <a16:creationId xmlns:a16="http://schemas.microsoft.com/office/drawing/2014/main" id="{72260A6F-9731-47E2-94BA-7030273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  <a:endParaRPr lang="pl-PL" dirty="0"/>
          </a:p>
        </p:txBody>
      </p:sp>
      <p:sp>
        <p:nvSpPr>
          <p:cNvPr id="49" name="Stopka — symbol zastępczy 48">
            <a:extLst>
              <a:ext uri="{FF2B5EF4-FFF2-40B4-BE49-F238E27FC236}">
                <a16:creationId xmlns:a16="http://schemas.microsoft.com/office/drawing/2014/main" id="{48B9B9CA-51FF-4104-AB78-E8AD0FBB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  <a:endParaRPr lang="pl-PL" dirty="0"/>
          </a:p>
        </p:txBody>
      </p:sp>
      <p:sp>
        <p:nvSpPr>
          <p:cNvPr id="50" name="Numer slajdu — symbol zastępczy 49">
            <a:extLst>
              <a:ext uri="{FF2B5EF4-FFF2-40B4-BE49-F238E27FC236}">
                <a16:creationId xmlns:a16="http://schemas.microsoft.com/office/drawing/2014/main" id="{E7A3E10B-48DC-43B8-A29D-5258A6BC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Obraz konkurencji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2992" y="2232908"/>
            <a:ext cx="2194560" cy="27432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WYGODNY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6F4D88FB-4966-440B-B91C-A4A994D5A589}"/>
              </a:ext>
            </a:extLst>
          </p:cNvPr>
          <p:cNvSpPr txBox="1"/>
          <p:nvPr/>
        </p:nvSpPr>
        <p:spPr>
          <a:xfrm>
            <a:off x="1179196" y="2452440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1400" b="1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67A04ABF-FDB1-4293-B2FF-45D35ADC8C2E}"/>
              </a:ext>
            </a:extLst>
          </p:cNvPr>
          <p:cNvSpPr txBox="1"/>
          <p:nvPr/>
        </p:nvSpPr>
        <p:spPr>
          <a:xfrm>
            <a:off x="8922733" y="2592892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2000">
                <a:solidFill>
                  <a:schemeClr val="accent1">
                    <a:lumMod val="90000"/>
                  </a:schemeClr>
                </a:solidFill>
                <a:latin typeface="Times New Roman" panose="02020603050405020304" pitchFamily="18" charset="0"/>
              </a:rPr>
              <a:t>Contoso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C8982B59-A1B2-40DA-A0C6-72C2741AB5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728" y="3494402"/>
            <a:ext cx="2194560" cy="274320"/>
          </a:xfrm>
        </p:spPr>
        <p:txBody>
          <a:bodyPr rtlCol="0"/>
          <a:lstStyle/>
          <a:p>
            <a:pPr rtl="0"/>
            <a:r>
              <a:rPr lang="pl-PL"/>
              <a:t>KOSZTOWNY</a:t>
            </a:r>
          </a:p>
        </p:txBody>
      </p:sp>
      <p:sp>
        <p:nvSpPr>
          <p:cNvPr id="31" name="Tekst — symbol zastępczy 30">
            <a:extLst>
              <a:ext uri="{FF2B5EF4-FFF2-40B4-BE49-F238E27FC236}">
                <a16:creationId xmlns:a16="http://schemas.microsoft.com/office/drawing/2014/main" id="{6B19234D-D2EF-4701-9E2E-B32018B006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10732" y="3494402"/>
            <a:ext cx="2194560" cy="274320"/>
          </a:xfrm>
        </p:spPr>
        <p:txBody>
          <a:bodyPr rtlCol="0"/>
          <a:lstStyle/>
          <a:p>
            <a:pPr rtl="0"/>
            <a:r>
              <a:rPr lang="pl-PL"/>
              <a:t>NIEDROGI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C7B14B30-2419-4D40-8AD3-31CCBF88F7F8}"/>
              </a:ext>
            </a:extLst>
          </p:cNvPr>
          <p:cNvSpPr txBox="1"/>
          <p:nvPr/>
        </p:nvSpPr>
        <p:spPr>
          <a:xfrm>
            <a:off x="1777326" y="419709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1400" b="1">
                <a:solidFill>
                  <a:schemeClr val="accent5"/>
                </a:solidFill>
              </a:rPr>
              <a:t>D</a:t>
            </a: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322AD189-7DB5-4ACB-AD7F-5DFD87E8A71F}"/>
              </a:ext>
            </a:extLst>
          </p:cNvPr>
          <p:cNvSpPr txBox="1"/>
          <p:nvPr/>
        </p:nvSpPr>
        <p:spPr>
          <a:xfrm>
            <a:off x="8113395" y="4212515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1400" b="1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EC01721-4BB0-488B-9B5A-48C46D8D28B3}"/>
              </a:ext>
            </a:extLst>
          </p:cNvPr>
          <p:cNvSpPr txBox="1"/>
          <p:nvPr/>
        </p:nvSpPr>
        <p:spPr>
          <a:xfrm>
            <a:off x="2237505" y="5045672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1400" b="1"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8D07B799-6119-4CA9-B5CE-C125763CFAF9}"/>
              </a:ext>
            </a:extLst>
          </p:cNvPr>
          <p:cNvSpPr txBox="1"/>
          <p:nvPr/>
        </p:nvSpPr>
        <p:spPr>
          <a:xfrm>
            <a:off x="7384570" y="50484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l-PL" sz="1400" b="1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27" name="Tekst — symbol zastępczy 26">
            <a:extLst>
              <a:ext uri="{FF2B5EF4-FFF2-40B4-BE49-F238E27FC236}">
                <a16:creationId xmlns:a16="http://schemas.microsoft.com/office/drawing/2014/main" id="{84D2AA97-E618-49CB-8CE9-42717E005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2992" y="5287722"/>
            <a:ext cx="2194560" cy="274320"/>
          </a:xfrm>
        </p:spPr>
        <p:txBody>
          <a:bodyPr rtlCol="0"/>
          <a:lstStyle/>
          <a:p>
            <a:pPr rtl="0"/>
            <a:r>
              <a:rPr lang="pl-PL"/>
              <a:t>NIEWYGODNY</a:t>
            </a:r>
          </a:p>
        </p:txBody>
      </p:sp>
      <p:sp>
        <p:nvSpPr>
          <p:cNvPr id="52" name="Data — symbol zastępczy 51">
            <a:extLst>
              <a:ext uri="{FF2B5EF4-FFF2-40B4-BE49-F238E27FC236}">
                <a16:creationId xmlns:a16="http://schemas.microsoft.com/office/drawing/2014/main" id="{3A1FF608-E141-4725-A9EC-726D830FED7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13</a:t>
            </a:fld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36727BE3-A800-4D66-A1F2-87FBCFA4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39316" y="2750697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>
              <a:solidFill>
                <a:schemeClr val="accent1"/>
              </a:solidFill>
            </a:endParaRPr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32908B8A-EAA4-45C6-A367-59D25A10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7625" y="4868466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>
              <a:solidFill>
                <a:schemeClr val="accent1"/>
              </a:solidFill>
            </a:endParaRPr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C08E96C2-DCF2-4C90-8F72-2329BB62F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73515" y="4035304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>
              <a:solidFill>
                <a:schemeClr val="accent1"/>
              </a:solidFill>
            </a:endParaRPr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5C63F025-C100-4C98-AEEB-EA1EDBFA3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44690" y="4873925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>
              <a:solidFill>
                <a:schemeClr val="accent1"/>
              </a:solidFill>
            </a:endParaRP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593DB100-4291-4518-A93E-C369A0D49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37446" y="4025314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>
              <a:solidFill>
                <a:schemeClr val="accent1"/>
              </a:solidFill>
            </a:endParaRPr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34C663AD-4E82-4CCB-9202-5D88D5B90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421869"/>
            <a:ext cx="182880" cy="18288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191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rtlCol="0"/>
          <a:lstStyle/>
          <a:p>
            <a:pPr rtl="0"/>
            <a:r>
              <a:rPr lang="pl-PL"/>
              <a:t>Strategia rozwoju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09D3978D-6E02-4F15-83B3-400CCE09A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Jak będziemy rozwijać się w przyszłości</a:t>
            </a:r>
          </a:p>
          <a:p>
            <a:pPr rtl="0"/>
            <a:endParaRPr lang="pl-PL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80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/>
          <a:p>
            <a:pPr rtl="0"/>
            <a:r>
              <a:rPr lang="pl-PL"/>
              <a:t>Lut 20XX r.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EDF55437-A2E9-41B0-8902-7FB8BCD863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0">
            <a:normAutofit/>
          </a:bodyPr>
          <a:lstStyle/>
          <a:p>
            <a:pPr rtl="0"/>
            <a:r>
              <a:rPr lang="pl-PL"/>
              <a:t>Wdrażanie produktu dla ważnych i wysokiej klasy podmiotów w celu ułatwienia ustanowienia produktu</a:t>
            </a:r>
          </a:p>
          <a:p>
            <a:pPr rtl="0"/>
            <a:endParaRPr lang="pl-PL"/>
          </a:p>
        </p:txBody>
      </p:sp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9F96FB0A-2A02-4DFB-8C70-412D8DF11C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25274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/>
          <a:lstStyle/>
          <a:p>
            <a:pPr rtl="0"/>
            <a:r>
              <a:rPr lang="pl-PL"/>
              <a:t>Maj 20XX r.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CB78CA3E-425A-49FC-8D99-4000609FED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rtlCol="0" anchor="t" anchorCtr="1">
            <a:normAutofit/>
          </a:bodyPr>
          <a:lstStyle/>
          <a:p>
            <a:pPr rtl="0"/>
            <a:r>
              <a:rPr lang="pl-PL"/>
              <a:t>Udostępnienie produktu publicznie i monitorowanie informacji prasowych oraz kont mediów społecznościowych</a:t>
            </a:r>
          </a:p>
        </p:txBody>
      </p:sp>
      <p:sp>
        <p:nvSpPr>
          <p:cNvPr id="23" name="Tekst — symbol zastępczy 22">
            <a:extLst>
              <a:ext uri="{FF2B5EF4-FFF2-40B4-BE49-F238E27FC236}">
                <a16:creationId xmlns:a16="http://schemas.microsoft.com/office/drawing/2014/main" id="{75D2ED3F-4593-4DAA-83A4-953C35F622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269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/>
          <a:lstStyle/>
          <a:p>
            <a:pPr rtl="0"/>
            <a:r>
              <a:rPr lang="pl-PL"/>
              <a:t>Paź 20XX r.</a:t>
            </a:r>
          </a:p>
        </p:txBody>
      </p:sp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0A0B0A1D-F3E2-4CA5-BB2D-285AB09BB4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rtlCol="0" anchor="t" anchorCtr="1"/>
          <a:lstStyle/>
          <a:p>
            <a:pPr rtl="0"/>
            <a:r>
              <a:rPr lang="pl-PL"/>
              <a:t>Zebranie opinii i dostosowanie projektu produktu w razie potrzeby</a:t>
            </a:r>
          </a:p>
          <a:p>
            <a:pPr rtl="0"/>
            <a:endParaRPr lang="pl-PL"/>
          </a:p>
        </p:txBody>
      </p:sp>
      <p:sp>
        <p:nvSpPr>
          <p:cNvPr id="98" name="Data — symbol zastępczy 97">
            <a:extLst>
              <a:ext uri="{FF2B5EF4-FFF2-40B4-BE49-F238E27FC236}">
                <a16:creationId xmlns:a16="http://schemas.microsoft.com/office/drawing/2014/main" id="{13DFDE46-4275-492C-825A-C6E412B28241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99" name="Stopka — symbol zastępczy 98">
            <a:extLst>
              <a:ext uri="{FF2B5EF4-FFF2-40B4-BE49-F238E27FC236}">
                <a16:creationId xmlns:a16="http://schemas.microsoft.com/office/drawing/2014/main" id="{40F2CC71-2F3A-4594-B8D9-6343A4E974D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100" name="Numer slajdu — symbol zastępczy 99">
            <a:extLst>
              <a:ext uri="{FF2B5EF4-FFF2-40B4-BE49-F238E27FC236}">
                <a16:creationId xmlns:a16="http://schemas.microsoft.com/office/drawing/2014/main" id="{D7EF088D-A6D8-4DA5-AD4D-5221E33569A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807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l-PL" dirty="0"/>
              <a:t>Dynamika rozwoju</a:t>
            </a: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DD49D205-0473-4E3D-A214-A9A18377B22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 rtlCol="0"/>
          <a:lstStyle/>
          <a:p>
            <a:pPr rtl="0"/>
            <a:r>
              <a:rPr lang="pl-PL" dirty="0"/>
              <a:t>Prognozowanie w celu osiągnięcia sukcesu</a:t>
            </a:r>
          </a:p>
          <a:p>
            <a:pPr rtl="0"/>
            <a:endParaRPr lang="pl-PL" dirty="0"/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Kluczowe metryki</a:t>
            </a:r>
          </a:p>
        </p:txBody>
      </p:sp>
      <p:graphicFrame>
        <p:nvGraphicFramePr>
          <p:cNvPr id="11" name="Tabe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59207755"/>
              </p:ext>
            </p:extLst>
          </p:nvPr>
        </p:nvGraphicFramePr>
        <p:xfrm>
          <a:off x="706438" y="2641600"/>
          <a:ext cx="5157785" cy="302789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3155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32777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130337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16439">
                <a:tc>
                  <a:txBody>
                    <a:bodyPr/>
                    <a:lstStyle/>
                    <a:p>
                      <a:pPr rtl="0"/>
                      <a:endParaRPr lang="pl-PL" sz="1400" noProof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>
                          <a:solidFill>
                            <a:schemeClr val="tx1"/>
                          </a:solidFill>
                        </a:rPr>
                        <a:t>Klienci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>
                          <a:solidFill>
                            <a:schemeClr val="tx1"/>
                          </a:solidFill>
                        </a:rPr>
                        <a:t>Zamówienia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>
                          <a:solidFill>
                            <a:schemeClr val="tx1"/>
                          </a:solidFill>
                        </a:rPr>
                        <a:t>Przychód brutto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>
                          <a:solidFill>
                            <a:schemeClr val="tx1"/>
                          </a:solidFill>
                        </a:rPr>
                        <a:t>Przychód netto</a:t>
                      </a: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10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1100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10 000 zł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7 000 zł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20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200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/>
                        <a:t>20 000 zł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/>
                        <a:t>16 000 zł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30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300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/>
                        <a:t>30 000 zł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/>
                        <a:t>25 000 zł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40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/>
                        <a:t>400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/>
                        <a:t>40 000 zł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/>
                        <a:t>30 000 zł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Przychód według roku</a:t>
            </a:r>
          </a:p>
        </p:txBody>
      </p:sp>
      <p:graphicFrame>
        <p:nvGraphicFramePr>
          <p:cNvPr id="27" name="Zawartość — symbol zastępczy 13" descr="Wykres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33460757"/>
              </p:ext>
            </p:extLst>
          </p:nvPr>
        </p:nvGraphicFramePr>
        <p:xfrm>
          <a:off x="6467475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A66E79E-11A2-49CD-B784-D277262C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dirty="0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677E71CE-4C6D-47F1-9F23-8867ECE1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dirty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1D7F538-825C-4C35-B2E6-BEC3D141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Plan działań na dwa lata</a:t>
            </a:r>
          </a:p>
        </p:txBody>
      </p:sp>
      <p:sp>
        <p:nvSpPr>
          <p:cNvPr id="11" name="Rok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2" name="Tekst — symbol zastępczy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258568" y="2304288"/>
            <a:ext cx="1554480" cy="561975"/>
          </a:xfrm>
        </p:spPr>
        <p:txBody>
          <a:bodyPr tIns="0" rtlCol="0">
            <a:normAutofit/>
          </a:bodyPr>
          <a:lstStyle/>
          <a:p>
            <a:pPr rtl="0"/>
            <a:r>
              <a:rPr lang="pl-PL"/>
              <a:t>Sporządzić plan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STY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LUT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MAR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KWI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MAJ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CZE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LIP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SIE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WRZ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PAŹ</a:t>
            </a:r>
          </a:p>
        </p:txBody>
      </p:sp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LIS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GRU</a:t>
            </a:r>
          </a:p>
        </p:txBody>
      </p:sp>
      <p:sp>
        <p:nvSpPr>
          <p:cNvPr id="20" name="Tekst — symbol zastępczy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STY</a:t>
            </a:r>
          </a:p>
        </p:txBody>
      </p:sp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LUT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MAR</a:t>
            </a:r>
          </a:p>
        </p:txBody>
      </p:sp>
      <p:sp>
        <p:nvSpPr>
          <p:cNvPr id="23" name="Tekst — symbol zastępczy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KWI</a:t>
            </a:r>
          </a:p>
        </p:txBody>
      </p:sp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MAJ</a:t>
            </a:r>
          </a:p>
        </p:txBody>
      </p:sp>
      <p:sp>
        <p:nvSpPr>
          <p:cNvPr id="25" name="Tekst — symbol zastępczy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CZE</a:t>
            </a:r>
          </a:p>
        </p:txBody>
      </p:sp>
      <p:sp>
        <p:nvSpPr>
          <p:cNvPr id="26" name="Tekst — symbol zastępczy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LIP</a:t>
            </a: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SIE</a:t>
            </a:r>
          </a:p>
        </p:txBody>
      </p:sp>
      <p:sp>
        <p:nvSpPr>
          <p:cNvPr id="29" name="Tekst — symbol zastępczy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WRZ</a:t>
            </a:r>
          </a:p>
        </p:txBody>
      </p:sp>
      <p:sp>
        <p:nvSpPr>
          <p:cNvPr id="27" name="Tekst — symbol zastępczy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PAŹ</a:t>
            </a:r>
          </a:p>
        </p:txBody>
      </p:sp>
      <p:sp>
        <p:nvSpPr>
          <p:cNvPr id="30" name="Tekst — symbol zastępczy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LIS</a:t>
            </a:r>
          </a:p>
        </p:txBody>
      </p:sp>
      <p:sp>
        <p:nvSpPr>
          <p:cNvPr id="31" name="Tekst — symbol zastępczy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l-PL"/>
              <a:t>GRU</a:t>
            </a:r>
          </a:p>
        </p:txBody>
      </p:sp>
      <p:sp>
        <p:nvSpPr>
          <p:cNvPr id="70" name="Data — symbol zastępczy 69">
            <a:extLst>
              <a:ext uri="{FF2B5EF4-FFF2-40B4-BE49-F238E27FC236}">
                <a16:creationId xmlns:a16="http://schemas.microsoft.com/office/drawing/2014/main" id="{B3C3CC42-64DA-452A-821D-840B4ED37C81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16</a:t>
            </a:fld>
            <a:endParaRPr lang="pl-PL"/>
          </a:p>
        </p:txBody>
      </p:sp>
      <p:sp>
        <p:nvSpPr>
          <p:cNvPr id="38" name="Tekst — symbol zastępczy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476879" y="2304288"/>
            <a:ext cx="1914870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latin typeface="Times New Roman" panose="02020603050405020304" pitchFamily="18" charset="0"/>
              </a:rPr>
              <a:t>Uruchomić grupy fokusowe</a:t>
            </a:r>
          </a:p>
        </p:txBody>
      </p:sp>
      <p:sp>
        <p:nvSpPr>
          <p:cNvPr id="34" name="Tekst — symbol zastępczy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8118" y="230428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latin typeface="Times New Roman" panose="02020603050405020304" pitchFamily="18" charset="0"/>
              </a:rPr>
              <a:t>Zebrać opinie</a:t>
            </a:r>
          </a:p>
        </p:txBody>
      </p:sp>
      <p:sp>
        <p:nvSpPr>
          <p:cNvPr id="40" name="Tekst — symbol zastępczy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2214" y="523036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latin typeface="Times New Roman" panose="02020603050405020304" pitchFamily="18" charset="0"/>
                <a:cs typeface="Calibri Light"/>
              </a:rPr>
              <a:t>Przetestować projekt</a:t>
            </a:r>
          </a:p>
        </p:txBody>
      </p:sp>
      <p:sp>
        <p:nvSpPr>
          <p:cNvPr id="42" name="Tekst — symbol zastępczy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6119953" y="5226571"/>
            <a:ext cx="1793875" cy="561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solidFill>
                  <a:schemeClr val="tx1"/>
                </a:solidFill>
                <a:latin typeface="Times New Roman" panose="02020603050405020304" pitchFamily="18" charset="0"/>
              </a:rPr>
              <a:t>Wdrożyć projekt</a:t>
            </a:r>
          </a:p>
        </p:txBody>
      </p:sp>
      <p:sp>
        <p:nvSpPr>
          <p:cNvPr id="36" name="Tekst — symbol zastępczy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714105" y="523036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latin typeface="Times New Roman" panose="02020603050405020304" pitchFamily="18" charset="0"/>
              </a:rPr>
              <a:t>Dostarczyć do klienta</a:t>
            </a:r>
          </a:p>
        </p:txBody>
      </p:sp>
      <p:cxnSp>
        <p:nvCxnSpPr>
          <p:cNvPr id="81" name="Łącznik prosty 80">
            <a:extLst>
              <a:ext uri="{FF2B5EF4-FFF2-40B4-BE49-F238E27FC236}">
                <a16:creationId xmlns:a16="http://schemas.microsoft.com/office/drawing/2014/main" id="{6A60E3F7-029A-49BA-81A4-C0D9B4670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48000" y="257175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Łącznik prosty 84">
            <a:extLst>
              <a:ext uri="{FF2B5EF4-FFF2-40B4-BE49-F238E27FC236}">
                <a16:creationId xmlns:a16="http://schemas.microsoft.com/office/drawing/2014/main" id="{0C63CB3E-25F3-4384-8C96-BB924FA53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58462" y="466344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82">
            <a:extLst>
              <a:ext uri="{FF2B5EF4-FFF2-40B4-BE49-F238E27FC236}">
                <a16:creationId xmlns:a16="http://schemas.microsoft.com/office/drawing/2014/main" id="{F2E3DEF9-3B41-4091-B0CB-B5BCCCC48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6095" y="257087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Łącznik prosty 48">
            <a:extLst>
              <a:ext uri="{FF2B5EF4-FFF2-40B4-BE49-F238E27FC236}">
                <a16:creationId xmlns:a16="http://schemas.microsoft.com/office/drawing/2014/main" id="{9F9EC6C0-1013-478D-9D38-F5E0A03C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48000" y="466344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Łącznik prosty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8775" y="257087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8907" y="4659106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220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ela 9">
            <a:extLst>
              <a:ext uri="{FF2B5EF4-FFF2-40B4-BE49-F238E27FC236}">
                <a16:creationId xmlns:a16="http://schemas.microsoft.com/office/drawing/2014/main" id="{F6E0C67A-8733-4F90-8BC5-65C93FF78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390241"/>
              </p:ext>
            </p:extLst>
          </p:nvPr>
        </p:nvGraphicFramePr>
        <p:xfrm>
          <a:off x="838200" y="1685925"/>
          <a:ext cx="10515600" cy="40922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4792"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Rok 1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Rok 2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Rok 3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Przychód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Użytkownicy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Sprzedaż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4 000 000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16 000 000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Średnia cena sprzedaży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Przychód przy 15%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Zysk brutto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Wydatki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Sprzedaż i marketing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5 062 500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38 400 000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151 200 000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Obsługa klienta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1 687 500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9 600 000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21 600 000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Opracowywanie produktu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562 500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10 800 000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Badania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281 250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4 320 000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pl-PL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Suma wydatków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7 593 750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52 800 000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187 920 000</a:t>
                      </a:r>
                      <a:endParaRPr lang="pl-PL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11" name="Tytuł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Finanse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896B568C-56CE-45B6-8812-96D377251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244FB3B5-03CE-4FAD-B187-3DA70C0E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58AA017A-FC75-4E6D-B15A-F3163642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Poznaj zespół</a:t>
            </a:r>
          </a:p>
        </p:txBody>
      </p:sp>
      <p:pic>
        <p:nvPicPr>
          <p:cNvPr id="41" name="Obraz — symbol zastępczy 40" descr="członek zespołu&#10;">
            <a:extLst>
              <a:ext uri="{FF2B5EF4-FFF2-40B4-BE49-F238E27FC236}">
                <a16:creationId xmlns:a16="http://schemas.microsoft.com/office/drawing/2014/main" id="{3AD14E47-24AF-45E7-9723-21F9F8D017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515" y="1718402"/>
            <a:ext cx="2286000" cy="3566160"/>
          </a:xfrm>
        </p:spPr>
      </p:pic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D7681BD-6DFB-45E8-818F-7EA01BA66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5515" y="5359799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Adam Kowalski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4722E07-8C73-43B0-B688-A339EC4915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515" y="5743005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Prezes</a:t>
            </a:r>
          </a:p>
        </p:txBody>
      </p:sp>
      <p:pic>
        <p:nvPicPr>
          <p:cNvPr id="43" name="Obraz — symbol zastępczy 42" descr="członek zespołu">
            <a:extLst>
              <a:ext uri="{FF2B5EF4-FFF2-40B4-BE49-F238E27FC236}">
                <a16:creationId xmlns:a16="http://schemas.microsoft.com/office/drawing/2014/main" id="{F8CCFB54-F564-4C28-9B72-CA962616383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4036" y="1718798"/>
            <a:ext cx="2286000" cy="3566160"/>
          </a:xfrm>
        </p:spPr>
      </p:pic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0D397F1A-A3D7-4C4F-BE56-A2BE21CFE5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4036" y="5360195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Hanna Jasińska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C88D86D2-1F6A-468E-A2BE-1D1D42AF41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4036" y="5743401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Dyrektor generalny</a:t>
            </a:r>
          </a:p>
        </p:txBody>
      </p:sp>
      <p:pic>
        <p:nvPicPr>
          <p:cNvPr id="45" name="Obraz — symbol zastępczy 44" descr="zdjęcie portretowe członka zespołu&#10;">
            <a:extLst>
              <a:ext uri="{FF2B5EF4-FFF2-40B4-BE49-F238E27FC236}">
                <a16:creationId xmlns:a16="http://schemas.microsoft.com/office/drawing/2014/main" id="{FEFA2E45-2D77-48EC-800D-9CE0CB67E2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557" y="1718402"/>
            <a:ext cx="2286000" cy="3566160"/>
          </a:xfrm>
        </p:spPr>
      </p:pic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AC0807CB-21BF-4F3D-8750-B495FD3076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557" y="5360195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Maria Socha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23CCA83F-97D9-4195-AACF-3BCB3A902B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557" y="5743401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Dyrektor ds. operacji</a:t>
            </a:r>
          </a:p>
        </p:txBody>
      </p:sp>
      <p:pic>
        <p:nvPicPr>
          <p:cNvPr id="47" name="Obraz — symbol zastępczy 46" descr="członek zespołu">
            <a:extLst>
              <a:ext uri="{FF2B5EF4-FFF2-40B4-BE49-F238E27FC236}">
                <a16:creationId xmlns:a16="http://schemas.microsoft.com/office/drawing/2014/main" id="{442BB509-AB0A-4152-81AE-144EA148104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82"/>
          <a:stretch/>
        </p:blipFill>
        <p:spPr>
          <a:xfrm>
            <a:off x="8578378" y="1718798"/>
            <a:ext cx="2286000" cy="3566160"/>
          </a:xfrm>
        </p:spPr>
      </p:pic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6B03A645-5227-4E0C-A93D-300D66A54F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78378" y="5360195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Marek Nowakowski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5FB97D2A-CDF6-4980-A29D-8CF2677265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78378" y="5743401"/>
            <a:ext cx="2286000" cy="365125"/>
          </a:xfrm>
        </p:spPr>
        <p:txBody>
          <a:bodyPr rtlCol="0"/>
          <a:lstStyle/>
          <a:p>
            <a:pPr rtl="0"/>
            <a:r>
              <a:rPr lang="pl-PL"/>
              <a:t>Wiceprezes ds. marketingu</a:t>
            </a:r>
          </a:p>
        </p:txBody>
      </p:sp>
      <p:sp>
        <p:nvSpPr>
          <p:cNvPr id="61" name="Data — symbol zastępczy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62" name="Stopka — symbol zastępczy 61">
            <a:extLst>
              <a:ext uri="{FF2B5EF4-FFF2-40B4-BE49-F238E27FC236}">
                <a16:creationId xmlns:a16="http://schemas.microsoft.com/office/drawing/2014/main" id="{BCC563B2-8ABC-413E-9B26-9CA2DB2A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63" name="Numer slajdu — symbol zastępczy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/>
              <a:t>Poznaj zespół </a:t>
            </a:r>
          </a:p>
        </p:txBody>
      </p:sp>
      <p:pic>
        <p:nvPicPr>
          <p:cNvPr id="36" name="Obraz — symbol zastępczy 35" descr="członek zespołu">
            <a:extLst>
              <a:ext uri="{FF2B5EF4-FFF2-40B4-BE49-F238E27FC236}">
                <a16:creationId xmlns:a16="http://schemas.microsoft.com/office/drawing/2014/main" id="{9E4C54D5-D090-422D-B13C-A07DDD8192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" r="5830"/>
          <a:stretch/>
        </p:blipFill>
        <p:spPr>
          <a:xfrm>
            <a:off x="1335515" y="1717141"/>
            <a:ext cx="2286000" cy="1554480"/>
          </a:xfrm>
        </p:spPr>
      </p:pic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4EF81C6-722A-40A9-982F-7A77D2F18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5515" y="3323013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Adam Kowalski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6D252CED-07CE-47F9-AFAC-1774B6608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515" y="361080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Prezes</a:t>
            </a:r>
          </a:p>
          <a:p>
            <a:pPr rtl="0"/>
            <a:endParaRPr lang="pl-PL"/>
          </a:p>
        </p:txBody>
      </p:sp>
      <p:pic>
        <p:nvPicPr>
          <p:cNvPr id="48" name="Obraz — symbol zastępczy 47" descr="członek zespołu">
            <a:extLst>
              <a:ext uri="{FF2B5EF4-FFF2-40B4-BE49-F238E27FC236}">
                <a16:creationId xmlns:a16="http://schemas.microsoft.com/office/drawing/2014/main" id="{7B20D71B-174A-45B0-BF3C-64F4D88036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4036" y="1717537"/>
            <a:ext cx="2286000" cy="1554480"/>
          </a:xfrm>
        </p:spPr>
      </p:pic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BE2A1A84-F1BA-4177-804F-5970391591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4036" y="3323409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Hanna Jasińska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7D345967-F7D2-4D02-9481-357DEB6340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4036" y="3611203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Dyrektor generalny</a:t>
            </a:r>
          </a:p>
        </p:txBody>
      </p:sp>
      <p:pic>
        <p:nvPicPr>
          <p:cNvPr id="50" name="Obraz — symbol zastępczy 49" descr="członek zespołu">
            <a:extLst>
              <a:ext uri="{FF2B5EF4-FFF2-40B4-BE49-F238E27FC236}">
                <a16:creationId xmlns:a16="http://schemas.microsoft.com/office/drawing/2014/main" id="{DCB8CB4C-3103-4223-8AC8-CBDAF9BEAD7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557" y="1717141"/>
            <a:ext cx="2286000" cy="1554480"/>
          </a:xfrm>
        </p:spPr>
      </p:pic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B7624EB2-CC13-4A85-BC99-25F6B52BA8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557" y="3323013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Maria Socha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8D78550E-BA78-433F-8276-20FB7C1D10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557" y="361080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Dyrektor ds. operacji</a:t>
            </a:r>
          </a:p>
        </p:txBody>
      </p:sp>
      <p:pic>
        <p:nvPicPr>
          <p:cNvPr id="52" name="Obraz — symbol zastępczy 51" descr="członek zespołu">
            <a:extLst>
              <a:ext uri="{FF2B5EF4-FFF2-40B4-BE49-F238E27FC236}">
                <a16:creationId xmlns:a16="http://schemas.microsoft.com/office/drawing/2014/main" id="{C201E412-C8EC-41D7-AEE5-689904CD6CA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8378" y="1717141"/>
            <a:ext cx="2286000" cy="1554480"/>
          </a:xfrm>
        </p:spPr>
      </p:pic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A53046BF-4D73-4601-8969-6B614639B9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78378" y="3323013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Marek Nowakowski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57CE92C3-56EA-4ABB-8A65-E3E48BE85E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78378" y="361080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Wiceprezes ds. marketingu</a:t>
            </a:r>
          </a:p>
        </p:txBody>
      </p:sp>
      <p:pic>
        <p:nvPicPr>
          <p:cNvPr id="62" name="Obraz — symbol zastępczy 61" descr="członek zespołu">
            <a:extLst>
              <a:ext uri="{FF2B5EF4-FFF2-40B4-BE49-F238E27FC236}">
                <a16:creationId xmlns:a16="http://schemas.microsoft.com/office/drawing/2014/main" id="{CE12BE08-AB8A-4DF2-9817-BFFF3974B2E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219" y="4131915"/>
            <a:ext cx="2286000" cy="1554480"/>
          </a:xfrm>
        </p:spPr>
      </p:pic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7B5C9F10-7BFD-45C8-894C-36539AA2B7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25219" y="573778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Grzegorz Lewandowski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9A475929-B501-4051-A883-51997FB22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25219" y="6025581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Wiceprezes ds. produktu</a:t>
            </a:r>
          </a:p>
        </p:txBody>
      </p:sp>
      <p:pic>
        <p:nvPicPr>
          <p:cNvPr id="64" name="Obraz — symbol zastępczy 63" descr="członek zespołu">
            <a:extLst>
              <a:ext uri="{FF2B5EF4-FFF2-40B4-BE49-F238E27FC236}">
                <a16:creationId xmlns:a16="http://schemas.microsoft.com/office/drawing/2014/main" id="{856B5B80-36DD-4931-BE4E-83EF490A302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3740" y="4132311"/>
            <a:ext cx="2286000" cy="1554480"/>
          </a:xfrm>
        </p:spPr>
      </p:pic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E50919A1-17DB-4FF7-9FE7-D206BF1BB6A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43740" y="5738183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Rafał Macierzyk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86FAA660-E448-4630-98B9-97106F98E7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43740" y="602597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Strateg ds. pozycjonowania stron</a:t>
            </a:r>
          </a:p>
        </p:txBody>
      </p:sp>
      <p:pic>
        <p:nvPicPr>
          <p:cNvPr id="66" name="Obraz — symbol zastępczy 65" descr="członek zespołu">
            <a:extLst>
              <a:ext uri="{FF2B5EF4-FFF2-40B4-BE49-F238E27FC236}">
                <a16:creationId xmlns:a16="http://schemas.microsoft.com/office/drawing/2014/main" id="{70508058-51F1-41B6-9E73-72C7031069A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261" y="4131915"/>
            <a:ext cx="2286000" cy="1554480"/>
          </a:xfrm>
        </p:spPr>
      </p:pic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F8736E34-1376-447A-9E5D-8EE5392AF8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62261" y="573778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Elżbieta Micik</a:t>
            </a:r>
          </a:p>
        </p:txBody>
      </p:sp>
      <p:sp>
        <p:nvSpPr>
          <p:cNvPr id="25" name="Tekst — symbol zastępczy 24">
            <a:extLst>
              <a:ext uri="{FF2B5EF4-FFF2-40B4-BE49-F238E27FC236}">
                <a16:creationId xmlns:a16="http://schemas.microsoft.com/office/drawing/2014/main" id="{E2BA780D-D37A-407D-B738-91EC6DFB89E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62261" y="6025581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Projektant produktu</a:t>
            </a:r>
          </a:p>
        </p:txBody>
      </p:sp>
      <p:pic>
        <p:nvPicPr>
          <p:cNvPr id="38" name="Obraz — symbol zastępczy 37" descr="członek zespołu">
            <a:extLst>
              <a:ext uri="{FF2B5EF4-FFF2-40B4-BE49-F238E27FC236}">
                <a16:creationId xmlns:a16="http://schemas.microsoft.com/office/drawing/2014/main" id="{FC93BCCD-E9C1-417C-82F5-BA865F7476F5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r="1043"/>
          <a:stretch/>
        </p:blipFill>
        <p:spPr>
          <a:xfrm>
            <a:off x="8580782" y="4131915"/>
            <a:ext cx="2286000" cy="1554480"/>
          </a:xfrm>
        </p:spPr>
      </p:pic>
      <p:sp>
        <p:nvSpPr>
          <p:cNvPr id="27" name="Tekst — symbol zastępczy 26">
            <a:extLst>
              <a:ext uri="{FF2B5EF4-FFF2-40B4-BE49-F238E27FC236}">
                <a16:creationId xmlns:a16="http://schemas.microsoft.com/office/drawing/2014/main" id="{09A4AAAD-175A-4F7C-ABD7-61F946406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80782" y="5737787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Robert Adamczyk</a:t>
            </a: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31E24436-B6FE-438F-ACAF-6739CA24BD5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580782" y="6025581"/>
            <a:ext cx="2286000" cy="274320"/>
          </a:xfrm>
        </p:spPr>
        <p:txBody>
          <a:bodyPr rtlCol="0"/>
          <a:lstStyle/>
          <a:p>
            <a:pPr rtl="0"/>
            <a:r>
              <a:rPr lang="pl-PL"/>
              <a:t>Deweloper ds. zawartości</a:t>
            </a:r>
          </a:p>
        </p:txBody>
      </p:sp>
      <p:sp>
        <p:nvSpPr>
          <p:cNvPr id="67" name="Data — symbol zastępczy 66">
            <a:extLst>
              <a:ext uri="{FF2B5EF4-FFF2-40B4-BE49-F238E27FC236}">
                <a16:creationId xmlns:a16="http://schemas.microsoft.com/office/drawing/2014/main" id="{EB0B9CD2-8060-4E74-BBD4-61FE9496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68" name="Stopka — symbol zastępczy 67">
            <a:extLst>
              <a:ext uri="{FF2B5EF4-FFF2-40B4-BE49-F238E27FC236}">
                <a16:creationId xmlns:a16="http://schemas.microsoft.com/office/drawing/2014/main" id="{32D36052-49CF-45DE-941C-561DE743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69" name="Numer slajdu — symbol zastępczy 68">
            <a:extLst>
              <a:ext uri="{FF2B5EF4-FFF2-40B4-BE49-F238E27FC236}">
                <a16:creationId xmlns:a16="http://schemas.microsoft.com/office/drawing/2014/main" id="{248679DD-A4C4-45D2-8ABD-48C2DF4B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267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/>
          <a:p>
            <a:pPr rtl="0"/>
            <a:r>
              <a:rPr lang="pl-PL"/>
              <a:t>O nas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2260600"/>
            <a:ext cx="7287768" cy="3518408"/>
          </a:xfrm>
        </p:spPr>
        <p:txBody>
          <a:bodyPr rtlCol="0">
            <a:normAutofit/>
          </a:bodyPr>
          <a:lstStyle/>
          <a:p>
            <a:r>
              <a:rPr lang="en-AU" b="0" i="0" noProof="0" dirty="0">
                <a:effectLst/>
                <a:latin typeface="gg sans"/>
              </a:rPr>
              <a:t>App Vision: Our application three key user needs: </a:t>
            </a:r>
            <a:endParaRPr lang="pl-PL" b="0" i="0" noProof="0" dirty="0">
              <a:effectLst/>
              <a:latin typeface="gg sans"/>
            </a:endParaRPr>
          </a:p>
          <a:p>
            <a:pPr lvl="1"/>
            <a:r>
              <a:rPr lang="en-AU" b="0" i="0" noProof="0" dirty="0">
                <a:effectLst/>
                <a:latin typeface="gg sans"/>
              </a:rPr>
              <a:t>Meeting New People: The app facilitates meeting new people in group based on shared interests. </a:t>
            </a:r>
            <a:endParaRPr lang="pl-PL" b="0" i="0" noProof="0" dirty="0">
              <a:effectLst/>
              <a:latin typeface="gg sans"/>
            </a:endParaRPr>
          </a:p>
          <a:p>
            <a:pPr lvl="1"/>
            <a:r>
              <a:rPr lang="en-AU" b="0" i="0" noProof="0" dirty="0">
                <a:effectLst/>
                <a:latin typeface="gg sans"/>
              </a:rPr>
              <a:t>Groups and Subcultures: Users can join interest-based groups or subcultures</a:t>
            </a:r>
            <a:r>
              <a:rPr lang="pl-PL" b="0" i="0" noProof="0" dirty="0">
                <a:effectLst/>
                <a:latin typeface="gg sans"/>
              </a:rPr>
              <a:t> </a:t>
            </a:r>
            <a:r>
              <a:rPr lang="en-AU" b="0" i="0" noProof="0" dirty="0">
                <a:effectLst/>
                <a:latin typeface="gg sans"/>
              </a:rPr>
              <a:t>and participate in virtual creating a sense of belonging </a:t>
            </a:r>
            <a:r>
              <a:rPr lang="en-AU" dirty="0">
                <a:latin typeface="gg sans"/>
              </a:rPr>
              <a:t>in aligned with their passions. </a:t>
            </a:r>
            <a:endParaRPr lang="pl-PL" dirty="0">
              <a:latin typeface="gg sans"/>
            </a:endParaRPr>
          </a:p>
          <a:p>
            <a:pPr lvl="1"/>
            <a:r>
              <a:rPr lang="en-AU" dirty="0">
                <a:latin typeface="gg sans"/>
              </a:rPr>
              <a:t>Online Entertainment: The app offers spaces for communities users </a:t>
            </a:r>
            <a:r>
              <a:rPr lang="en-AU" b="0" i="0" noProof="0" dirty="0">
                <a:effectLst/>
                <a:latin typeface="gg sans"/>
              </a:rPr>
              <a:t>to engage in gaming, quizzes, and digital entertainment together, integrating tools for online social activities.</a:t>
            </a:r>
          </a:p>
        </p:txBody>
      </p:sp>
      <p:sp>
        <p:nvSpPr>
          <p:cNvPr id="11" name="Data — symbol zastępczy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8FD8D0-7C44-4732-91C9-B21B9AC8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 dirty="0"/>
              <a:t>Finansowanie</a:t>
            </a:r>
          </a:p>
        </p:txBody>
      </p:sp>
      <p:graphicFrame>
        <p:nvGraphicFramePr>
          <p:cNvPr id="67" name="Zawartość — symbol zastępczy 66" descr="wykres kołowy&#10;">
            <a:extLst>
              <a:ext uri="{FF2B5EF4-FFF2-40B4-BE49-F238E27FC236}">
                <a16:creationId xmlns:a16="http://schemas.microsoft.com/office/drawing/2014/main" id="{AA045870-9881-4BA5-8874-8A33E086FC97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3227107962"/>
              </p:ext>
            </p:extLst>
          </p:nvPr>
        </p:nvGraphicFramePr>
        <p:xfrm>
          <a:off x="1138238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B9591F81-46FD-4828-81C8-D99A0E427C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8637" y="3444752"/>
            <a:ext cx="2057400" cy="640080"/>
          </a:xfrm>
        </p:spPr>
        <p:txBody>
          <a:bodyPr rtlCol="0"/>
          <a:lstStyle/>
          <a:p>
            <a:pPr rtl="0"/>
            <a:r>
              <a:rPr lang="pl-PL" dirty="0"/>
              <a:t>Nieruchomości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B573668D-D441-448B-A876-E948323DD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4480" y="4110604"/>
            <a:ext cx="2057400" cy="365760"/>
          </a:xfrm>
        </p:spPr>
        <p:txBody>
          <a:bodyPr rtlCol="0"/>
          <a:lstStyle/>
          <a:p>
            <a:pPr rtl="0"/>
            <a:r>
              <a:rPr lang="pl-PL" dirty="0"/>
              <a:t>12 000 zł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AC2417B2-247E-4322-AAF8-8335A2356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480" y="4483110"/>
            <a:ext cx="2057400" cy="914400"/>
          </a:xfrm>
        </p:spPr>
        <p:txBody>
          <a:bodyPr rtlCol="0"/>
          <a:lstStyle/>
          <a:p>
            <a:pPr rtl="0"/>
            <a:r>
              <a:rPr lang="pl-PL" dirty="0"/>
              <a:t>Przychód uzyskany z wynajmu nieruchomości</a:t>
            </a:r>
          </a:p>
        </p:txBody>
      </p:sp>
      <p:graphicFrame>
        <p:nvGraphicFramePr>
          <p:cNvPr id="69" name="Zawartość — symbol zastępczy 68" descr="wykres kołowy">
            <a:extLst>
              <a:ext uri="{FF2B5EF4-FFF2-40B4-BE49-F238E27FC236}">
                <a16:creationId xmlns:a16="http://schemas.microsoft.com/office/drawing/2014/main" id="{582BFE2E-20FC-4568-B7CE-0689CB43A018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1629618921"/>
              </p:ext>
            </p:extLst>
          </p:nvPr>
        </p:nvGraphicFramePr>
        <p:xfrm>
          <a:off x="3859213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7EB22339-E1B7-4BAF-86A1-6D1908793E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40615" y="3444752"/>
            <a:ext cx="2057400" cy="640080"/>
          </a:xfrm>
        </p:spPr>
        <p:txBody>
          <a:bodyPr rtlCol="0"/>
          <a:lstStyle/>
          <a:p>
            <a:pPr rtl="0"/>
            <a:r>
              <a:rPr lang="pl-PL" dirty="0"/>
              <a:t>Inwestycje Angel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04C8C9CC-C95E-48C8-A0B6-E5A02D03A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6458" y="4110604"/>
            <a:ext cx="2057400" cy="365760"/>
          </a:xfrm>
        </p:spPr>
        <p:txBody>
          <a:bodyPr rtlCol="0"/>
          <a:lstStyle/>
          <a:p>
            <a:pPr rtl="0"/>
            <a:r>
              <a:rPr lang="pl-PL" dirty="0"/>
              <a:t>14 000 zł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2B2A538C-BC0B-4467-B346-64F5C21F4D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6458" y="4483110"/>
            <a:ext cx="2057400" cy="914400"/>
          </a:xfrm>
        </p:spPr>
        <p:txBody>
          <a:bodyPr rtlCol="0"/>
          <a:lstStyle/>
          <a:p>
            <a:pPr rtl="0"/>
            <a:r>
              <a:rPr lang="pl-PL" dirty="0"/>
              <a:t>Kwota uzyskana przez innych inwestorów</a:t>
            </a:r>
          </a:p>
        </p:txBody>
      </p:sp>
      <p:graphicFrame>
        <p:nvGraphicFramePr>
          <p:cNvPr id="73" name="Zawartość — symbol zastępczy 72" descr="wykres kołowy&#10;">
            <a:extLst>
              <a:ext uri="{FF2B5EF4-FFF2-40B4-BE49-F238E27FC236}">
                <a16:creationId xmlns:a16="http://schemas.microsoft.com/office/drawing/2014/main" id="{68248CE2-5C3F-4635-AC63-6CD1ACD149C1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3915208575"/>
              </p:ext>
            </p:extLst>
          </p:nvPr>
        </p:nvGraphicFramePr>
        <p:xfrm>
          <a:off x="6550025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53BC28C1-3A73-4021-AAF4-A81999E0F6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30908" y="3444752"/>
            <a:ext cx="2057400" cy="640080"/>
          </a:xfrm>
        </p:spPr>
        <p:txBody>
          <a:bodyPr rtlCol="0"/>
          <a:lstStyle/>
          <a:p>
            <a:pPr rtl="0"/>
            <a:r>
              <a:rPr lang="pl-PL" dirty="0"/>
              <a:t>Gotówka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69BEFDA3-794A-4D5C-98B3-2EFB26BB91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30908" y="4110604"/>
            <a:ext cx="2057400" cy="365760"/>
          </a:xfrm>
        </p:spPr>
        <p:txBody>
          <a:bodyPr rtlCol="0"/>
          <a:lstStyle/>
          <a:p>
            <a:pPr rtl="0"/>
            <a:r>
              <a:rPr lang="pl-PL" dirty="0"/>
              <a:t>32 000 zł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82EDBC89-40BC-4659-8C15-4E83DB9AF5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30908" y="4483110"/>
            <a:ext cx="2057400" cy="914400"/>
          </a:xfrm>
        </p:spPr>
        <p:txBody>
          <a:bodyPr rtlCol="0"/>
          <a:lstStyle/>
          <a:p>
            <a:pPr rtl="0"/>
            <a:r>
              <a:rPr lang="pl-PL" noProof="1"/>
              <a:t>Płynna gotówka, którą mamy pod ręką</a:t>
            </a:r>
          </a:p>
        </p:txBody>
      </p:sp>
      <p:graphicFrame>
        <p:nvGraphicFramePr>
          <p:cNvPr id="75" name="Zawartość — symbol zastępczy 74" descr="wykres kołowy&#10;">
            <a:extLst>
              <a:ext uri="{FF2B5EF4-FFF2-40B4-BE49-F238E27FC236}">
                <a16:creationId xmlns:a16="http://schemas.microsoft.com/office/drawing/2014/main" id="{DBDA1AAB-5DF4-401A-8828-03ED3CA66FB9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750879160"/>
              </p:ext>
            </p:extLst>
          </p:nvPr>
        </p:nvGraphicFramePr>
        <p:xfrm>
          <a:off x="9264650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E561D832-D9A9-40DE-8B95-4CA54EBCA7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45729" y="3444752"/>
            <a:ext cx="2057400" cy="640080"/>
          </a:xfrm>
        </p:spPr>
        <p:txBody>
          <a:bodyPr rtlCol="0"/>
          <a:lstStyle/>
          <a:p>
            <a:pPr rtl="0"/>
            <a:r>
              <a:rPr lang="pl-PL" dirty="0"/>
              <a:t>Udziały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0A206366-4E18-4EEA-93CF-F001CFBBAC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45729" y="4110604"/>
            <a:ext cx="2057400" cy="365760"/>
          </a:xfrm>
        </p:spPr>
        <p:txBody>
          <a:bodyPr rtlCol="0"/>
          <a:lstStyle/>
          <a:p>
            <a:pPr rtl="0"/>
            <a:r>
              <a:rPr lang="pl-PL" dirty="0"/>
              <a:t>82 000 zł</a:t>
            </a:r>
          </a:p>
        </p:txBody>
      </p:sp>
      <p:sp>
        <p:nvSpPr>
          <p:cNvPr id="20" name="Tekst — symbol zastępczy 19">
            <a:extLst>
              <a:ext uri="{FF2B5EF4-FFF2-40B4-BE49-F238E27FC236}">
                <a16:creationId xmlns:a16="http://schemas.microsoft.com/office/drawing/2014/main" id="{BA6BB1F5-BE68-4FE5-9D56-24583EBB0A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45729" y="4483110"/>
            <a:ext cx="2057400" cy="914400"/>
          </a:xfrm>
        </p:spPr>
        <p:txBody>
          <a:bodyPr rtlCol="0"/>
          <a:lstStyle/>
          <a:p>
            <a:pPr rtl="0"/>
            <a:r>
              <a:rPr lang="pl-PL" dirty="0"/>
              <a:t>Liczba udziałów przekonwertowanych do PLN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2833FCA9-8B9E-4FDE-993D-171FCB48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dirty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4E454188-F349-4433-93D8-051C747C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dirty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D1CDDB75-AA4C-4BDF-9E40-699D6844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20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369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/>
          <a:p>
            <a:pPr rtl="0"/>
            <a:r>
              <a:rPr lang="pl-PL"/>
              <a:t>Podsumowanie</a:t>
            </a:r>
          </a:p>
        </p:txBody>
      </p:sp>
      <p:pic>
        <p:nvPicPr>
          <p:cNvPr id="6" name="Obraz — symbol zastępczy 5" descr="zdjęcie pustego pokoju ze ceglanymi ścianami i oknem&#10; ">
            <a:extLst>
              <a:ext uri="{FF2B5EF4-FFF2-40B4-BE49-F238E27FC236}">
                <a16:creationId xmlns:a16="http://schemas.microsoft.com/office/drawing/2014/main" id="{AF5FE10B-AA36-4681-87ED-8007B7A12D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/>
              <a:t>W firmie Contoso uważamy, że dajemy z siebie 110%. Korzystając z architektury danych nowej generacji, pomagamy organizacjom w wirtualnym zarządzaniu elastycznymi przepływami pracy. Rozwijamy się dzięki wiedzy rynkowej i wspaniałemu zespołowi pracującemu za naszym produktem. Jak mówi nasz dyrektor generalny, „korzyści można uzyskać z proaktywnego przekształcania sposobu prowadzenia działalności”.</a:t>
            </a:r>
          </a:p>
          <a:p>
            <a:pPr rtl="0"/>
            <a:endParaRPr lang="pl-PL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77E2C42-2042-418E-9662-C5F50D84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ABA2FA-E564-482C-835A-F210D37E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A31EA141-3C56-48C9-B1FB-183C363C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/>
          <a:lstStyle/>
          <a:p>
            <a:pPr rtl="0"/>
            <a:r>
              <a:rPr lang="pl-PL"/>
              <a:t>Dziękuję</a:t>
            </a:r>
          </a:p>
        </p:txBody>
      </p:sp>
      <p:pic>
        <p:nvPicPr>
          <p:cNvPr id="30" name="Obraz — symbol zastępczy 29" descr="zdjęcie osoby w koszuli w paski trzymającej roślinę w małej doniczce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Obraz — symbol zastępczy 5" descr="zdjęcie mężczyzny, który umieszcza w witrynie sklepu napis informujący o otwarciu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390524"/>
            <a:ext cx="5637276" cy="4114800"/>
          </a:xfrm>
        </p:spPr>
      </p:pic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/>
          <a:lstStyle/>
          <a:p>
            <a:pPr rtl="0"/>
            <a:r>
              <a:rPr lang="pl-PL"/>
              <a:t>EWA SADOWSKA</a:t>
            </a:r>
          </a:p>
          <a:p>
            <a:pPr rtl="0"/>
            <a:r>
              <a:rPr lang="pl-PL"/>
              <a:t>206-555-0146</a:t>
            </a:r>
          </a:p>
          <a:p>
            <a:pPr rtl="0"/>
            <a:r>
              <a:rPr lang="pl-PL"/>
              <a:t>ewa@contoso.com</a:t>
            </a:r>
          </a:p>
          <a:p>
            <a:pPr rtl="0"/>
            <a:r>
              <a:rPr lang="pl-PL"/>
              <a:t>www.contoso.com</a:t>
            </a:r>
          </a:p>
        </p:txBody>
      </p:sp>
      <p:sp>
        <p:nvSpPr>
          <p:cNvPr id="11" name="Data — symbol zastępczy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12" name="Stopka — symbol zastępczy 11">
            <a:extLst>
              <a:ext uri="{FF2B5EF4-FFF2-40B4-BE49-F238E27FC236}">
                <a16:creationId xmlns:a16="http://schemas.microsoft.com/office/drawing/2014/main" id="{E458DEBB-751A-4BD3-9B01-ED88C97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13" name="Numer slajdu — symbol zastępczy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70076-8C33-6075-38DC-80220FCAB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8CB679-D9C7-0E1B-F9CD-CD81B3CB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/>
          <a:p>
            <a:pPr rtl="0"/>
            <a:r>
              <a:rPr lang="pl-PL"/>
              <a:t>O nas</a:t>
            </a:r>
          </a:p>
        </p:txBody>
      </p:sp>
      <p:pic>
        <p:nvPicPr>
          <p:cNvPr id="10" name="Obraz — symbol zastępczy 9" descr="zdjęcie trzech sukulentów w białych doniczkach&#10;">
            <a:extLst>
              <a:ext uri="{FF2B5EF4-FFF2-40B4-BE49-F238E27FC236}">
                <a16:creationId xmlns:a16="http://schemas.microsoft.com/office/drawing/2014/main" id="{7159CA12-6EAB-9560-AF21-781B0501B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941230"/>
            <a:ext cx="9144000" cy="2286000"/>
          </a:xfr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619CEB05-B59A-539F-F4BB-D204C8633D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 rtlCol="0">
            <a:normAutofit/>
          </a:bodyPr>
          <a:lstStyle/>
          <a:p>
            <a:r>
              <a:rPr lang="en-AU" noProof="0" dirty="0"/>
              <a:t>The scope of the application is to facilitate meeting and communicating with people online. </a:t>
            </a:r>
            <a:r>
              <a:rPr lang="en-AU" noProof="0"/>
              <a:t>It does not include matchmaking or arranging in-person meetings.</a:t>
            </a:r>
            <a:endParaRPr lang="en-AU" noProof="0" dirty="0"/>
          </a:p>
        </p:txBody>
      </p:sp>
      <p:sp>
        <p:nvSpPr>
          <p:cNvPr id="11" name="Data — symbol zastępczy 10">
            <a:extLst>
              <a:ext uri="{FF2B5EF4-FFF2-40B4-BE49-F238E27FC236}">
                <a16:creationId xmlns:a16="http://schemas.microsoft.com/office/drawing/2014/main" id="{DF5DA678-A2E3-3AE8-9EA8-6C810403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DEEE955E-ACAE-F7FF-5A55-53B8E8F6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32D3D41F-588C-7E6B-EB63-B8C66AC5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933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/>
          <a:p>
            <a:pPr rtl="0"/>
            <a:r>
              <a:rPr lang="pl-PL"/>
              <a:t>Problem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/>
              <a:t>Luka rynkowa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rtlCol="0" anchor="b"/>
          <a:lstStyle/>
          <a:p>
            <a:pPr rtl="0"/>
            <a:r>
              <a:rPr lang="pl-PL"/>
              <a:t>Finanse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 rtlCol="0"/>
          <a:lstStyle/>
          <a:p>
            <a:pPr rtl="0"/>
            <a:r>
              <a:rPr lang="pl-PL" dirty="0"/>
              <a:t>Niewiele, jeśli w ogóle, produktów na rynku pomaga klientom takim jak my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 rtlCol="0"/>
          <a:lstStyle/>
          <a:p>
            <a:pPr rtl="0"/>
            <a:r>
              <a:rPr lang="pl-PL" dirty="0"/>
              <a:t>W 2018 r. klienci generacji Y wydali około 48 mld USD na inne produkty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rtlCol="0"/>
          <a:lstStyle/>
          <a:p>
            <a:pPr rtl="0"/>
            <a:r>
              <a:rPr lang="pl-PL"/>
              <a:t>Klienci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rtlCol="0"/>
          <a:lstStyle/>
          <a:p>
            <a:pPr rtl="0"/>
            <a:r>
              <a:rPr lang="pl-PL"/>
              <a:t>Koszty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1095696"/>
          </a:xfrm>
        </p:spPr>
        <p:txBody>
          <a:bodyPr rtlCol="0"/>
          <a:lstStyle/>
          <a:p>
            <a:pPr rtl="0"/>
            <a:r>
              <a:rPr lang="pl-PL" dirty="0"/>
              <a:t>66% konsumentów w Stanach Zjednoczonych wydaje pieniądze na wiele produktów, które tylko częściowo rozwiązują ich problem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8B1A13A6-E2A0-4091-A4B3-A50F0962D1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 rtlCol="0"/>
          <a:lstStyle/>
          <a:p>
            <a:pPr rtl="0"/>
            <a:r>
              <a:rPr lang="pl-PL" dirty="0"/>
              <a:t>Utrata produktywności kosztująca klientów tysiące dolarów </a:t>
            </a:r>
          </a:p>
        </p:txBody>
      </p:sp>
      <p:pic>
        <p:nvPicPr>
          <p:cNvPr id="40" name="Obraz — symbol zastępczy 39" descr="ceramiczne doniczki&#10;">
            <a:extLst>
              <a:ext uri="{FF2B5EF4-FFF2-40B4-BE49-F238E27FC236}">
                <a16:creationId xmlns:a16="http://schemas.microsoft.com/office/drawing/2014/main" id="{FE402C4A-2D7B-4F41-8218-B8594E1057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4" name="Data — symbol zastępczy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45" name="Stopka — symbol zastępczy 44">
            <a:extLst>
              <a:ext uri="{FF2B5EF4-FFF2-40B4-BE49-F238E27FC236}">
                <a16:creationId xmlns:a16="http://schemas.microsoft.com/office/drawing/2014/main" id="{6F1B995D-1532-48CE-A2C5-425EE177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46" name="Numer slajdu — symbol zastępczy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/>
          <a:p>
            <a:pPr rtl="0"/>
            <a:r>
              <a:rPr lang="pl-PL"/>
              <a:t>Rozwiązanie</a:t>
            </a:r>
          </a:p>
        </p:txBody>
      </p:sp>
      <p:pic>
        <p:nvPicPr>
          <p:cNvPr id="149" name="Obraz — symbol zastępczy 148" descr="zdjęcie dwóch uśmiechniętych kobiet patrzących na schemat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l-PL"/>
              <a:t>Wypełnienie luki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876872"/>
          </a:xfrm>
        </p:spPr>
        <p:txBody>
          <a:bodyPr rtlCol="0"/>
          <a:lstStyle/>
          <a:p>
            <a:pPr rtl="0"/>
            <a:r>
              <a:rPr lang="pl-PL"/>
              <a:t>Nasz produkt ułatwia życie klientom i oferuje funkcje, które nie są uwzględniane w żadnym innym produkcie dostępnym na rynku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Docelowi odbiorcy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 rtlCol="0"/>
          <a:lstStyle/>
          <a:p>
            <a:pPr rtl="0"/>
            <a:r>
              <a:rPr lang="pl-PL"/>
              <a:t>Generacja Z (18–25 lat)</a:t>
            </a:r>
          </a:p>
        </p:txBody>
      </p:sp>
      <p:sp>
        <p:nvSpPr>
          <p:cNvPr id="91" name="Tekst — symbol zastępczy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Ograniczający wydatki</a:t>
            </a:r>
          </a:p>
        </p:txBody>
      </p:sp>
      <p:sp>
        <p:nvSpPr>
          <p:cNvPr id="106" name="Tekst — symbol zastępczy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 rtlCol="0"/>
          <a:lstStyle/>
          <a:p>
            <a:pPr rtl="0"/>
            <a:r>
              <a:rPr lang="pl-PL"/>
              <a:t>Zmniejsza wydatki na produkty zastępcze </a:t>
            </a:r>
          </a:p>
          <a:p>
            <a:pPr rtl="0"/>
            <a:endParaRPr lang="pl-PL"/>
          </a:p>
        </p:txBody>
      </p:sp>
      <p:sp>
        <p:nvSpPr>
          <p:cNvPr id="92" name="Tekst — symbol zastępczy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Łatwy w użyciu</a:t>
            </a:r>
          </a:p>
        </p:txBody>
      </p:sp>
      <p:sp>
        <p:nvSpPr>
          <p:cNvPr id="93" name="Tekst — symbol zastępczy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 rtlCol="0"/>
          <a:lstStyle/>
          <a:p>
            <a:pPr rtl="0"/>
            <a:r>
              <a:rPr lang="pl-PL"/>
              <a:t>Prosty projekt, który zapewnia klientom potrzebne im ukierunkowane informacje</a:t>
            </a:r>
          </a:p>
          <a:p>
            <a:pPr rtl="0"/>
            <a:endParaRPr lang="pl-PL"/>
          </a:p>
        </p:txBody>
      </p:sp>
      <p:sp>
        <p:nvSpPr>
          <p:cNvPr id="34" name="Data — symbol zastępczy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5" name="Stopka — symbol zastępczy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36" name="Numer slajdu — symbol zastępczy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/>
          <a:p>
            <a:pPr rtl="0"/>
            <a:r>
              <a:rPr lang="pl-PL"/>
              <a:t>Omówienie produktu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/>
              <a:t>Wyjątkowy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/>
          <a:lstStyle/>
          <a:p>
            <a:pPr rtl="0"/>
            <a:r>
              <a:rPr lang="pl-PL"/>
              <a:t>Jedyny produkt przeznaczony specjalnie dla tego niszowego rynku</a:t>
            </a:r>
          </a:p>
          <a:p>
            <a:pPr rtl="0"/>
            <a:endParaRPr lang="pl-PL"/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Pierwszy na rynku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 rtlCol="0"/>
          <a:lstStyle/>
          <a:p>
            <a:pPr rtl="0"/>
            <a:r>
              <a:rPr lang="pl-PL"/>
              <a:t> Pierwszy, wyjątkowo zaprojektowany produkt, który jest zarówno modny, jak i funkcjonalny</a:t>
            </a:r>
          </a:p>
          <a:p>
            <a:pPr rtl="0"/>
            <a:endParaRPr lang="pl-PL"/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Sprawdzony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/>
          <a:lstStyle/>
          <a:p>
            <a:pPr rtl="0"/>
            <a:r>
              <a:rPr lang="pl-PL"/>
              <a:t>Przeprowadzono testy z uczniami w okolicy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Autentyczny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 rtlCol="0"/>
          <a:lstStyle/>
          <a:p>
            <a:pPr rtl="0"/>
            <a:r>
              <a:rPr lang="pl-PL"/>
              <a:t>Zaprojektowany z pomocą i wsparciem ekspertów w tej dziedzinie </a:t>
            </a:r>
          </a:p>
        </p:txBody>
      </p:sp>
      <p:pic>
        <p:nvPicPr>
          <p:cNvPr id="49" name="Obraz — symbol zastępczy 48" descr="zdjęcie wiszącego &#10;pustego baneru sklepowego 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84" y="1566525"/>
            <a:ext cx="3401568" cy="3712464"/>
          </a:xfrm>
        </p:spPr>
      </p:pic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7A6B1F78-3AFD-4744-92CF-5884B669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43E6FD26-9BAD-4332-95C3-999491DA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/>
          <a:p>
            <a:pPr rtl="0"/>
            <a:r>
              <a:rPr lang="pl-PL"/>
              <a:t>Korzyści z produktu</a:t>
            </a:r>
            <a:endParaRPr lang="pl-PL" dirty="0"/>
          </a:p>
        </p:txBody>
      </p:sp>
      <p:pic>
        <p:nvPicPr>
          <p:cNvPr id="6" name="Obraz — symbol zastępczy 5" descr="Grupa osób siedzących przy biurku patrzących na laptopa">
            <a:extLst>
              <a:ext uri="{FF2B5EF4-FFF2-40B4-BE49-F238E27FC236}">
                <a16:creationId xmlns:a16="http://schemas.microsoft.com/office/drawing/2014/main" id="{A3C5C7E1-18C3-4E46-A3BF-C25C379DEF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/>
              <a:t>Ciekawy i modny produkt</a:t>
            </a:r>
          </a:p>
          <a:p>
            <a:pPr rtl="0"/>
            <a:r>
              <a:rPr lang="pl-PL" noProof="1"/>
              <a:t>Obszary z możliwością kontaktu ze społecznością </a:t>
            </a:r>
          </a:p>
          <a:p>
            <a:pPr rtl="0"/>
            <a:r>
              <a:rPr lang="pl-PL" noProof="1"/>
              <a:t>Wymiana w sklepach online i na rynku</a:t>
            </a:r>
          </a:p>
          <a:p>
            <a:pPr rtl="0"/>
            <a:endParaRPr lang="pl-PL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69D8B6D9-B727-44AB-9039-91773DF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  <a:endParaRPr lang="pl-PL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3952661-D636-4FDB-9C08-C984DD22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Tytuł prezentacji</a:t>
            </a:r>
            <a:endParaRPr lang="pl-PL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— symbol zastępczy 6" descr="Zdjęcie kobiety trzymającej sukulent w doniczce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Tytuł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rtlCol="0" anchor="ctr"/>
          <a:lstStyle/>
          <a:p>
            <a:pPr rtl="0"/>
            <a:r>
              <a:rPr lang="pl-PL"/>
              <a:t>Omówienie firmy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 dirty="0"/>
              <a:t>Model biznesowy</a:t>
            </a:r>
          </a:p>
        </p:txBody>
      </p:sp>
      <p:pic>
        <p:nvPicPr>
          <p:cNvPr id="15" name="Obraz — symbol zastępczy 14" descr="Szkic otwartej książki">
            <a:extLst>
              <a:ext uri="{FF2B5EF4-FFF2-40B4-BE49-F238E27FC236}">
                <a16:creationId xmlns:a16="http://schemas.microsoft.com/office/drawing/2014/main" id="{F2339599-DDDD-46FB-ADBA-C1F6F40CFE1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10104" y="1965960"/>
            <a:ext cx="2286000" cy="2286000"/>
          </a:xfrm>
        </p:spPr>
      </p:pic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11096" y="4311688"/>
            <a:ext cx="2286000" cy="360000"/>
          </a:xfrm>
        </p:spPr>
        <p:txBody>
          <a:bodyPr rtlCol="0"/>
          <a:lstStyle/>
          <a:p>
            <a:pPr rtl="0"/>
            <a:r>
              <a:rPr lang="pl-PL" dirty="0"/>
              <a:t>Badania</a:t>
            </a:r>
          </a:p>
        </p:txBody>
      </p:sp>
      <p:sp>
        <p:nvSpPr>
          <p:cNvPr id="30" name="Tekst — symbol zastępczy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11096" y="4773703"/>
            <a:ext cx="2286000" cy="1005840"/>
          </a:xfrm>
        </p:spPr>
        <p:txBody>
          <a:bodyPr rtlCol="0">
            <a:normAutofit/>
          </a:bodyPr>
          <a:lstStyle/>
          <a:p>
            <a:pPr rtl="0"/>
            <a:r>
              <a:rPr lang="pl-PL" noProof="1"/>
              <a:t>Oparliśmy nasze badania na trendach rynkowych i w mediach społecznościowych</a:t>
            </a:r>
          </a:p>
        </p:txBody>
      </p:sp>
      <p:pic>
        <p:nvPicPr>
          <p:cNvPr id="17" name="Obraz — symbol zastępczy 16" descr="Szkic grupy">
            <a:extLst>
              <a:ext uri="{FF2B5EF4-FFF2-40B4-BE49-F238E27FC236}">
                <a16:creationId xmlns:a16="http://schemas.microsoft.com/office/drawing/2014/main" id="{76119B79-7A4D-4487-B5F5-8175243D9256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51917" y="1965960"/>
            <a:ext cx="2286000" cy="2286000"/>
          </a:xfrm>
        </p:spPr>
      </p:pic>
      <p:sp>
        <p:nvSpPr>
          <p:cNvPr id="31" name="Tekst — symbol zastępczy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56048" y="4311688"/>
            <a:ext cx="2286000" cy="360000"/>
          </a:xfrm>
        </p:spPr>
        <p:txBody>
          <a:bodyPr rtlCol="0"/>
          <a:lstStyle/>
          <a:p>
            <a:pPr rtl="0"/>
            <a:r>
              <a:rPr lang="pl-PL" dirty="0"/>
              <a:t>Streszczenie</a:t>
            </a:r>
          </a:p>
        </p:txBody>
      </p:sp>
      <p:sp>
        <p:nvSpPr>
          <p:cNvPr id="32" name="Tekst — symbol zastępczy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56048" y="4773703"/>
            <a:ext cx="2286000" cy="1005840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pl-PL" noProof="1"/>
              <a:t>Uważamy, że ludzie potrzebują więcej produktów przeznaczonych specjalnie dla tego rynku niszowego</a:t>
            </a:r>
          </a:p>
          <a:p>
            <a:pPr rtl="0"/>
            <a:endParaRPr lang="pl-PL" dirty="0"/>
          </a:p>
        </p:txBody>
      </p:sp>
      <p:pic>
        <p:nvPicPr>
          <p:cNvPr id="19" name="Obraz — symbol zastępczy 18" descr="Szkic strzałki kolistej">
            <a:extLst>
              <a:ext uri="{FF2B5EF4-FFF2-40B4-BE49-F238E27FC236}">
                <a16:creationId xmlns:a16="http://schemas.microsoft.com/office/drawing/2014/main" id="{3CB47E7C-B154-4810-84C9-C31305D4B93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93730" y="1965960"/>
            <a:ext cx="2286000" cy="2286000"/>
          </a:xfrm>
        </p:spPr>
      </p:pic>
      <p:sp>
        <p:nvSpPr>
          <p:cNvPr id="33" name="Tekst — symbol zastępczy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1856" y="4311688"/>
            <a:ext cx="2286000" cy="360000"/>
          </a:xfrm>
        </p:spPr>
        <p:txBody>
          <a:bodyPr rtlCol="0"/>
          <a:lstStyle/>
          <a:p>
            <a:pPr rtl="0"/>
            <a:r>
              <a:rPr lang="pl-PL" dirty="0"/>
              <a:t>Projekt</a:t>
            </a:r>
          </a:p>
        </p:txBody>
      </p:sp>
      <p:sp>
        <p:nvSpPr>
          <p:cNvPr id="34" name="Tekst — symbol zastępczy 33">
            <a:extLst>
              <a:ext uri="{FF2B5EF4-FFF2-40B4-BE49-F238E27FC236}">
                <a16:creationId xmlns:a16="http://schemas.microsoft.com/office/drawing/2014/main" id="{5B55CC8A-7C02-4FA0-B265-E6C47B9EB53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/>
          <a:p>
            <a:pPr rtl="0"/>
            <a:r>
              <a:rPr lang="pl-PL" noProof="1"/>
              <a:t>Minimalistyczny i łatwy w użyciu </a:t>
            </a:r>
          </a:p>
        </p:txBody>
      </p:sp>
      <p:sp>
        <p:nvSpPr>
          <p:cNvPr id="122" name="Data — symbol zastępczy 121">
            <a:extLst>
              <a:ext uri="{FF2B5EF4-FFF2-40B4-BE49-F238E27FC236}">
                <a16:creationId xmlns:a16="http://schemas.microsoft.com/office/drawing/2014/main" id="{145491AF-B0E3-45E3-B13B-B845A699B65D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dirty="0"/>
              <a:t>20XX</a:t>
            </a:r>
          </a:p>
        </p:txBody>
      </p:sp>
      <p:sp>
        <p:nvSpPr>
          <p:cNvPr id="85" name="Stopka — symbol zastępczy 84">
            <a:extLst>
              <a:ext uri="{FF2B5EF4-FFF2-40B4-BE49-F238E27FC236}">
                <a16:creationId xmlns:a16="http://schemas.microsoft.com/office/drawing/2014/main" id="{6DE2BCA7-4090-47C3-9FBB-639DF1D9A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dirty="0"/>
              <a:t>Tytuł prezentacji</a:t>
            </a:r>
          </a:p>
        </p:txBody>
      </p:sp>
      <p:sp>
        <p:nvSpPr>
          <p:cNvPr id="86" name="Numer slajdu — symbol zastępczy 85">
            <a:extLst>
              <a:ext uri="{FF2B5EF4-FFF2-40B4-BE49-F238E27FC236}">
                <a16:creationId xmlns:a16="http://schemas.microsoft.com/office/drawing/2014/main" id="{38FA7F94-C624-41F7-9020-8AA1485E2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600_TF66722518_Win32" id="{8247CCA3-106F-48F3-BAE5-EB0965C8C6CC}" vid="{5BA01ACD-285A-4F85-8840-FE3FC9864E03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{6F517DE5-3AEE-42AC-A2B7-EC5199BAF58B}tf66722518_win32</Template>
  <TotalTime>3</TotalTime>
  <Words>1014</Words>
  <Application>Microsoft Office PowerPoint</Application>
  <PresentationFormat>Panoramiczny</PresentationFormat>
  <Paragraphs>338</Paragraphs>
  <Slides>22</Slides>
  <Notes>22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8" baseType="lpstr">
      <vt:lpstr>Arial</vt:lpstr>
      <vt:lpstr>Calibri</vt:lpstr>
      <vt:lpstr>gg sans</vt:lpstr>
      <vt:lpstr>Source Sans Pro Light</vt:lpstr>
      <vt:lpstr>Times New Roman</vt:lpstr>
      <vt:lpstr>Motyw pakietu Office</vt:lpstr>
      <vt:lpstr>WebM8s</vt:lpstr>
      <vt:lpstr>O nas</vt:lpstr>
      <vt:lpstr>O nas</vt:lpstr>
      <vt:lpstr>Problem</vt:lpstr>
      <vt:lpstr>Rozwiązanie</vt:lpstr>
      <vt:lpstr>Omówienie produktu</vt:lpstr>
      <vt:lpstr>Korzyści z produktu</vt:lpstr>
      <vt:lpstr>Omówienie firmy</vt:lpstr>
      <vt:lpstr>Model biznesowy</vt:lpstr>
      <vt:lpstr>Omówienie rynku</vt:lpstr>
      <vt:lpstr>Porównanie rynkowe</vt:lpstr>
      <vt:lpstr>NASZA KONKURENCJA</vt:lpstr>
      <vt:lpstr>Obraz konkurencji</vt:lpstr>
      <vt:lpstr>Strategia rozwoju</vt:lpstr>
      <vt:lpstr>Dynamika rozwoju</vt:lpstr>
      <vt:lpstr>Plan działań na dwa lata</vt:lpstr>
      <vt:lpstr>Finanse</vt:lpstr>
      <vt:lpstr>Poznaj zespół</vt:lpstr>
      <vt:lpstr>Poznaj zespół </vt:lpstr>
      <vt:lpstr>Finansowanie</vt:lpstr>
      <vt:lpstr>Podsumowanie</vt:lpstr>
      <vt:lpstr>Dziękuję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Gasztold</dc:creator>
  <cp:lastModifiedBy>Jan Gasztold</cp:lastModifiedBy>
  <cp:revision>1</cp:revision>
  <dcterms:created xsi:type="dcterms:W3CDTF">2024-10-17T16:43:29Z</dcterms:created>
  <dcterms:modified xsi:type="dcterms:W3CDTF">2024-10-17T16:47:00Z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